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Ex2.xml" ContentType="application/vnd.ms-office.chartex+xml"/>
  <Override PartName="/ppt/charts/style3.xml" ContentType="application/vnd.ms-office.chartstyle+xml"/>
  <Override PartName="/ppt/charts/colors3.xml" ContentType="application/vnd.ms-office.chartcolorstyle+xml"/>
  <Override PartName="/ppt/charts/chartEx3.xml" ContentType="application/vnd.ms-office.chartex+xml"/>
  <Override PartName="/ppt/charts/style4.xml" ContentType="application/vnd.ms-office.chartstyle+xml"/>
  <Override PartName="/ppt/charts/colors4.xml" ContentType="application/vnd.ms-office.chartcolorstyle+xml"/>
  <Override PartName="/ppt/charts/chartEx4.xml" ContentType="application/vnd.ms-office.chartex+xml"/>
  <Override PartName="/ppt/charts/style5.xml" ContentType="application/vnd.ms-office.chartstyle+xml"/>
  <Override PartName="/ppt/charts/colors5.xml" ContentType="application/vnd.ms-office.chartcolorstyle+xml"/>
  <Override PartName="/ppt/charts/chartEx5.xml" ContentType="application/vnd.ms-office.chartex+xml"/>
  <Override PartName="/ppt/charts/style6.xml" ContentType="application/vnd.ms-office.chartstyle+xml"/>
  <Override PartName="/ppt/charts/colors6.xml" ContentType="application/vnd.ms-office.chartcolorstyle+xml"/>
  <Override PartName="/ppt/charts/chartEx6.xml" ContentType="application/vnd.ms-office.chartex+xml"/>
  <Override PartName="/ppt/charts/style7.xml" ContentType="application/vnd.ms-office.chartstyle+xml"/>
  <Override PartName="/ppt/charts/colors7.xml" ContentType="application/vnd.ms-office.chartcolorstyle+xml"/>
  <Override PartName="/ppt/charts/chartEx7.xml" ContentType="application/vnd.ms-office.chartex+xml"/>
  <Override PartName="/ppt/charts/style8.xml" ContentType="application/vnd.ms-office.chartstyle+xml"/>
  <Override PartName="/ppt/charts/colors8.xml" ContentType="application/vnd.ms-office.chartcolorstyle+xml"/>
  <Override PartName="/ppt/charts/chartEx8.xml" ContentType="application/vnd.ms-office.chartex+xml"/>
  <Override PartName="/ppt/charts/style9.xml" ContentType="application/vnd.ms-office.chartstyle+xml"/>
  <Override PartName="/ppt/charts/colors9.xml" ContentType="application/vnd.ms-office.chartcolorstyle+xml"/>
  <Override PartName="/ppt/charts/chartEx9.xml" ContentType="application/vnd.ms-office.chartex+xml"/>
  <Override PartName="/ppt/charts/style10.xml" ContentType="application/vnd.ms-office.chartstyle+xml"/>
  <Override PartName="/ppt/charts/colors10.xml" ContentType="application/vnd.ms-office.chartcolorstyle+xml"/>
  <Override PartName="/ppt/charts/chartEx10.xml" ContentType="application/vnd.ms-office.chartex+xml"/>
  <Override PartName="/ppt/charts/style11.xml" ContentType="application/vnd.ms-office.chartstyle+xml"/>
  <Override PartName="/ppt/charts/colors11.xml" ContentType="application/vnd.ms-office.chartcolorstyle+xml"/>
  <Override PartName="/ppt/charts/chartEx11.xml" ContentType="application/vnd.ms-office.chartex+xml"/>
  <Override PartName="/ppt/charts/style12.xml" ContentType="application/vnd.ms-office.chartstyle+xml"/>
  <Override PartName="/ppt/charts/colors12.xml" ContentType="application/vnd.ms-office.chartcolorstyle+xml"/>
  <Override PartName="/ppt/charts/chartEx12.xml" ContentType="application/vnd.ms-office.chartex+xml"/>
  <Override PartName="/ppt/charts/style13.xml" ContentType="application/vnd.ms-office.chartstyle+xml"/>
  <Override PartName="/ppt/charts/colors13.xml" ContentType="application/vnd.ms-office.chartcolorstyle+xml"/>
  <Override PartName="/ppt/charts/chartEx13.xml" ContentType="application/vnd.ms-office.chartex+xml"/>
  <Override PartName="/ppt/charts/style14.xml" ContentType="application/vnd.ms-office.chartstyle+xml"/>
  <Override PartName="/ppt/charts/colors14.xml" ContentType="application/vnd.ms-office.chartcolorstyle+xml"/>
  <Override PartName="/ppt/charts/chartEx14.xml" ContentType="application/vnd.ms-office.chartex+xml"/>
  <Override PartName="/ppt/charts/style15.xml" ContentType="application/vnd.ms-office.chartstyle+xml"/>
  <Override PartName="/ppt/charts/colors15.xml" ContentType="application/vnd.ms-office.chartcolorstyle+xml"/>
  <Override PartName="/ppt/charts/chartEx15.xml" ContentType="application/vnd.ms-office.chartex+xml"/>
  <Override PartName="/ppt/charts/style16.xml" ContentType="application/vnd.ms-office.chartstyle+xml"/>
  <Override PartName="/ppt/charts/colors16.xml" ContentType="application/vnd.ms-office.chartcolorstyle+xml"/>
  <Override PartName="/ppt/charts/chartEx16.xml" ContentType="application/vnd.ms-office.chartex+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45" r:id="rId2"/>
    <p:sldId id="378" r:id="rId3"/>
    <p:sldId id="483" r:id="rId4"/>
    <p:sldId id="455" r:id="rId5"/>
    <p:sldId id="379" r:id="rId6"/>
    <p:sldId id="419" r:id="rId7"/>
    <p:sldId id="380" r:id="rId8"/>
    <p:sldId id="388" r:id="rId9"/>
    <p:sldId id="420" r:id="rId10"/>
    <p:sldId id="422" r:id="rId11"/>
    <p:sldId id="381" r:id="rId12"/>
    <p:sldId id="481" r:id="rId13"/>
    <p:sldId id="411" r:id="rId14"/>
    <p:sldId id="390" r:id="rId15"/>
    <p:sldId id="398" r:id="rId16"/>
    <p:sldId id="400" r:id="rId17"/>
    <p:sldId id="392" r:id="rId18"/>
    <p:sldId id="401" r:id="rId19"/>
    <p:sldId id="402" r:id="rId20"/>
    <p:sldId id="403" r:id="rId21"/>
    <p:sldId id="395" r:id="rId22"/>
    <p:sldId id="405" r:id="rId23"/>
    <p:sldId id="413" r:id="rId24"/>
    <p:sldId id="414" r:id="rId25"/>
    <p:sldId id="415" r:id="rId26"/>
    <p:sldId id="416" r:id="rId27"/>
    <p:sldId id="484" r:id="rId28"/>
    <p:sldId id="417" r:id="rId29"/>
    <p:sldId id="382" r:id="rId30"/>
    <p:sldId id="371" r:id="rId31"/>
    <p:sldId id="441" r:id="rId32"/>
    <p:sldId id="479" r:id="rId33"/>
    <p:sldId id="480" r:id="rId34"/>
    <p:sldId id="446" r:id="rId35"/>
    <p:sldId id="447" r:id="rId36"/>
    <p:sldId id="443" r:id="rId37"/>
    <p:sldId id="450"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780"/>
    <a:srgbClr val="FFFFFF"/>
    <a:srgbClr val="AC4FD1"/>
    <a:srgbClr val="52CECB"/>
    <a:srgbClr val="FF5050"/>
    <a:srgbClr val="6BB3A5"/>
    <a:srgbClr val="F9DE33"/>
    <a:srgbClr val="FE1616"/>
    <a:srgbClr val="C2BE12"/>
    <a:srgbClr val="5C8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5" autoAdjust="0"/>
    <p:restoredTop sz="94061" autoAdjust="0"/>
  </p:normalViewPr>
  <p:slideViewPr>
    <p:cSldViewPr snapToGrid="0">
      <p:cViewPr varScale="1">
        <p:scale>
          <a:sx n="66" d="100"/>
          <a:sy n="66" d="100"/>
        </p:scale>
        <p:origin x="360"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gistro\Desktop\Tramites\2024\Sistema%20de%20Gestion%20de%20Calidad\Historico%20Matriculas%20Expedidas.xlsx" TargetMode="External"/><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fomento\Desktop\15.%20Mapa%20Interactivo.xlsx" TargetMode="External"/></Relationships>
</file>

<file path=ppt/charts/_rels/chartEx10.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C:\Users\fomento\Desktop\15.%20Mapa%20Interactivo.xlsx" TargetMode="External"/></Relationships>
</file>

<file path=ppt/charts/_rels/chartEx11.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C:\Users\fomento\Desktop\15.%20Mapa%20Interactivo.xlsx" TargetMode="External"/></Relationships>
</file>

<file path=ppt/charts/_rels/chartEx12.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C:\Users\fomento\Desktop\15.%20Mapa%20Interactivo.xlsx" TargetMode="External"/></Relationships>
</file>

<file path=ppt/charts/_rels/chartEx13.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oleObject" Target="file:///C:\Users\fomento\Desktop\15.%20Mapa%20Interactivo.xlsx" TargetMode="External"/></Relationships>
</file>

<file path=ppt/charts/_rels/chartEx14.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C:\Users\fomento\Desktop\15.%20Mapa%20Interactivo.xlsx" TargetMode="External"/></Relationships>
</file>

<file path=ppt/charts/_rels/chartEx15.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oleObject" Target="file:///C:\Users\fomento\Desktop\15.%20Mapa%20Interactivo.xlsx" TargetMode="External"/></Relationships>
</file>

<file path=ppt/charts/_rels/chartEx16.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oleObject" Target="file:///C:\Users\fomento\Desktop\15.%20Mapa%20Interactivo.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fomento\Desktop\15.%20Mapa%20Interactivo.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fomento\Desktop\15.%20Mapa%20Interactivo.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fomento\Desktop\15.%20Mapa%20Interactivo.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fomento\Desktop\15.%20Mapa%20Interactivo.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fomento\Desktop\15.%20Mapa%20Interactivo.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fomento\Desktop\15.%20Mapa%20Interactivo.xlsx" TargetMode="External"/></Relationships>
</file>

<file path=ppt/charts/_rels/chartEx8.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fomento\Desktop\15.%20Mapa%20Interactivo.xlsx" TargetMode="External"/></Relationships>
</file>

<file path=ppt/charts/_rels/chartEx9.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fomento\Desktop\15.%20Mapa%20Interactiv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rgbClr val="222A35"/>
                </a:solidFill>
                <a:latin typeface="Montserrat" panose="00000500000000000000" pitchFamily="50" charset="0"/>
                <a:ea typeface="+mn-ea"/>
                <a:cs typeface="+mn-cs"/>
              </a:defRPr>
            </a:pPr>
            <a:r>
              <a:rPr lang="es-CO" sz="2000" noProof="0" dirty="0">
                <a:solidFill>
                  <a:srgbClr val="222A35"/>
                </a:solidFill>
              </a:rPr>
              <a:t>Comportamiento anual expedición de Matriculas Profesionales</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222A35"/>
              </a:solidFill>
              <a:latin typeface="Montserrat" panose="00000500000000000000" pitchFamily="50" charset="0"/>
              <a:ea typeface="+mn-ea"/>
              <a:cs typeface="+mn-cs"/>
            </a:defRPr>
          </a:pPr>
          <a:endParaRPr lang="es-CO"/>
        </a:p>
      </c:txPr>
    </c:title>
    <c:autoTitleDeleted val="0"/>
    <c:plotArea>
      <c:layout/>
      <c:lineChart>
        <c:grouping val="standard"/>
        <c:varyColors val="0"/>
        <c:ser>
          <c:idx val="0"/>
          <c:order val="0"/>
          <c:tx>
            <c:strRef>
              <c:f>Anual!$B$1</c:f>
              <c:strCache>
                <c:ptCount val="1"/>
                <c:pt idx="0">
                  <c:v>Cantidad Matriculas Expedidas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222A35"/>
                    </a:solidFill>
                    <a:latin typeface="Montserrat" panose="00000500000000000000" pitchFamily="50" charset="0"/>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Anual!$A$3:$A$33</c:f>
              <c:numCache>
                <c:formatCode>General</c:formatCode>
                <c:ptCount val="31"/>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numCache>
            </c:numRef>
          </c:cat>
          <c:val>
            <c:numRef>
              <c:f>Anual!$B$3:$B$33</c:f>
              <c:numCache>
                <c:formatCode>General</c:formatCode>
                <c:ptCount val="31"/>
                <c:pt idx="0">
                  <c:v>280</c:v>
                </c:pt>
                <c:pt idx="1">
                  <c:v>2983</c:v>
                </c:pt>
                <c:pt idx="2">
                  <c:v>726</c:v>
                </c:pt>
                <c:pt idx="3">
                  <c:v>669</c:v>
                </c:pt>
                <c:pt idx="4">
                  <c:v>780</c:v>
                </c:pt>
                <c:pt idx="5">
                  <c:v>408</c:v>
                </c:pt>
                <c:pt idx="6">
                  <c:v>498</c:v>
                </c:pt>
                <c:pt idx="7">
                  <c:v>657</c:v>
                </c:pt>
                <c:pt idx="8">
                  <c:v>715</c:v>
                </c:pt>
                <c:pt idx="9">
                  <c:v>685</c:v>
                </c:pt>
                <c:pt idx="10">
                  <c:v>1149</c:v>
                </c:pt>
                <c:pt idx="11">
                  <c:v>1160</c:v>
                </c:pt>
                <c:pt idx="12">
                  <c:v>1402</c:v>
                </c:pt>
                <c:pt idx="13">
                  <c:v>2010</c:v>
                </c:pt>
                <c:pt idx="14">
                  <c:v>1920</c:v>
                </c:pt>
                <c:pt idx="15">
                  <c:v>2054</c:v>
                </c:pt>
                <c:pt idx="16">
                  <c:v>2077</c:v>
                </c:pt>
                <c:pt idx="17">
                  <c:v>2170</c:v>
                </c:pt>
                <c:pt idx="18">
                  <c:v>2364</c:v>
                </c:pt>
                <c:pt idx="19">
                  <c:v>2305</c:v>
                </c:pt>
                <c:pt idx="20">
                  <c:v>2062</c:v>
                </c:pt>
                <c:pt idx="21">
                  <c:v>2303</c:v>
                </c:pt>
                <c:pt idx="22">
                  <c:v>2165</c:v>
                </c:pt>
                <c:pt idx="23">
                  <c:v>2199</c:v>
                </c:pt>
                <c:pt idx="24">
                  <c:v>2278</c:v>
                </c:pt>
                <c:pt idx="25">
                  <c:v>2373</c:v>
                </c:pt>
                <c:pt idx="26">
                  <c:v>2355</c:v>
                </c:pt>
                <c:pt idx="27">
                  <c:v>2302</c:v>
                </c:pt>
                <c:pt idx="28">
                  <c:v>2845</c:v>
                </c:pt>
                <c:pt idx="29">
                  <c:v>3196</c:v>
                </c:pt>
                <c:pt idx="30">
                  <c:v>3213</c:v>
                </c:pt>
              </c:numCache>
            </c:numRef>
          </c:val>
          <c:smooth val="0"/>
          <c:extLst>
            <c:ext xmlns:c16="http://schemas.microsoft.com/office/drawing/2014/chart" uri="{C3380CC4-5D6E-409C-BE32-E72D297353CC}">
              <c16:uniqueId val="{00000000-D1B5-4408-B251-0CD39FCC1713}"/>
            </c:ext>
          </c:extLst>
        </c:ser>
        <c:dLbls>
          <c:dLblPos val="t"/>
          <c:showLegendKey val="0"/>
          <c:showVal val="1"/>
          <c:showCatName val="0"/>
          <c:showSerName val="0"/>
          <c:showPercent val="0"/>
          <c:showBubbleSize val="0"/>
        </c:dLbls>
        <c:smooth val="0"/>
        <c:axId val="1232028239"/>
        <c:axId val="1232028719"/>
      </c:lineChart>
      <c:catAx>
        <c:axId val="12320282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50" charset="0"/>
                    <a:ea typeface="+mn-ea"/>
                    <a:cs typeface="+mn-cs"/>
                  </a:defRPr>
                </a:pPr>
                <a:r>
                  <a:rPr lang="es-CO"/>
                  <a:t>Años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50" charset="0"/>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rgbClr val="222A35"/>
                </a:solidFill>
                <a:latin typeface="Montserrat" panose="00000500000000000000" pitchFamily="50" charset="0"/>
                <a:ea typeface="+mn-ea"/>
                <a:cs typeface="+mn-cs"/>
              </a:defRPr>
            </a:pPr>
            <a:endParaRPr lang="es-CO"/>
          </a:p>
        </c:txPr>
        <c:crossAx val="1232028719"/>
        <c:crosses val="autoZero"/>
        <c:auto val="1"/>
        <c:lblAlgn val="ctr"/>
        <c:lblOffset val="100"/>
        <c:noMultiLvlLbl val="0"/>
      </c:catAx>
      <c:valAx>
        <c:axId val="1232028719"/>
        <c:scaling>
          <c:orientation val="minMax"/>
          <c:max val="3300"/>
          <c:min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22A35"/>
                </a:solidFill>
                <a:latin typeface="Montserrat" panose="00000500000000000000" pitchFamily="50" charset="0"/>
                <a:ea typeface="+mn-ea"/>
                <a:cs typeface="+mn-cs"/>
              </a:defRPr>
            </a:pPr>
            <a:endParaRPr lang="es-CO"/>
          </a:p>
        </c:txPr>
        <c:crossAx val="1232028239"/>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ontserrat" panose="00000500000000000000" pitchFamily="50" charset="0"/>
        </a:defRPr>
      </a:pPr>
      <a:endParaRPr lang="es-C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0.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2">
            <cx:spPr>
              <a:solidFill>
                <a:srgbClr val="6BB3A5"/>
              </a:solidFill>
            </cx:spPr>
          </cx:dataPt>
          <cx:dataPt idx="13">
            <cx:spPr>
              <a:solidFill>
                <a:srgbClr val="00B0F0"/>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FFFFFF"/>
                </a:solidFill>
              </a:ln>
            </cx:spPr>
          </cx:dataPt>
          <cx:dataPt idx="20">
            <cx:spPr>
              <a:solidFill>
                <a:srgbClr val="F9DE33"/>
              </a:solidFill>
            </cx:spPr>
          </cx:dataPt>
          <cx:dataPt idx="21">
            <cx:spPr>
              <a:solidFill>
                <a:srgbClr val="6BB3A5"/>
              </a:solidFill>
              <a:ln>
                <a:solidFill>
                  <a:srgbClr val="6BB3A5"/>
                </a:solidFill>
              </a:ln>
            </cx:spPr>
          </cx:dataPt>
          <cx:dataPt idx="23">
            <cx:spPr>
              <a:solidFill>
                <a:srgbClr val="92D050"/>
              </a:solidFill>
            </cx:spPr>
          </cx:dataPt>
          <cx:dataPt idx="24">
            <cx:spPr>
              <a:solidFill>
                <a:srgbClr val="FF5050"/>
              </a:solidFill>
            </cx:spPr>
          </cx:dataPt>
          <cx:dataPt idx="25">
            <cx:spPr>
              <a:solidFill>
                <a:srgbClr val="FF5050"/>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2">
            <cx:spPr>
              <a:solidFill>
                <a:srgbClr val="6BB3A5"/>
              </a:solidFill>
            </cx:spPr>
          </cx:dataPt>
          <cx:dataPt idx="13">
            <cx:spPr>
              <a:solidFill>
                <a:srgbClr val="00B0F0"/>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3">
            <cx:spPr>
              <a:solidFill>
                <a:srgbClr val="92D050"/>
              </a:solidFill>
            </cx:spPr>
          </cx:dataPt>
          <cx:dataPt idx="24">
            <cx:spPr>
              <a:solidFill>
                <a:srgbClr val="FF5050"/>
              </a:solidFill>
            </cx:spPr>
          </cx:dataPt>
          <cx:dataPt idx="25">
            <cx:spPr>
              <a:solidFill>
                <a:srgbClr val="FF5050"/>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1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spPr>
            <a:solidFill>
              <a:srgbClr val="92D050"/>
            </a:solidFill>
          </cx:spPr>
          <cx:dataPt idx="1">
            <cx:spPr>
              <a:solidFill>
                <a:srgbClr val="FF5050"/>
              </a:solidFill>
            </cx:spPr>
          </cx:dataPt>
          <cx:dataPt idx="2">
            <cx:spPr>
              <a:solidFill>
                <a:srgbClr val="F9DE33"/>
              </a:solidFill>
            </cx:spPr>
          </cx:dataPt>
          <cx:dataPt idx="3">
            <cx:spPr>
              <a:solidFill>
                <a:srgbClr val="00B0F0"/>
              </a:solidFill>
              <a:ln>
                <a:solidFill>
                  <a:srgbClr val="00B0F0"/>
                </a:solidFill>
              </a:ln>
            </cx:spPr>
          </cx:dataPt>
          <cx:dataPt idx="5">
            <cx:spPr>
              <a:solidFill>
                <a:srgbClr val="00B0F0"/>
              </a:solidFill>
              <a:ln>
                <a:solidFill>
                  <a:srgbClr val="00B0F0"/>
                </a:solidFill>
              </a:ln>
            </cx:spPr>
          </cx:dataPt>
          <cx:dataPt idx="6">
            <cx:spPr>
              <a:solidFill>
                <a:srgbClr val="AC4FD1"/>
              </a:solidFill>
            </cx:spPr>
          </cx:dataPt>
          <cx:dataPt idx="7">
            <cx:spPr>
              <a:solidFill>
                <a:srgbClr val="FF5050"/>
              </a:solidFill>
            </cx:spPr>
          </cx:dataPt>
          <cx:dataPt idx="8">
            <cx:spPr>
              <a:solidFill>
                <a:srgbClr val="92D050"/>
              </a:solidFill>
            </cx:spPr>
          </cx:dataPt>
          <cx:dataPt idx="9">
            <cx:spPr>
              <a:solidFill>
                <a:srgbClr val="F9DE33"/>
              </a:solidFill>
            </cx:spPr>
          </cx:dataPt>
          <cx:dataPt idx="10">
            <cx:spPr>
              <a:solidFill>
                <a:srgbClr val="6BB3A5"/>
              </a:solidFill>
              <a:ln>
                <a:solidFill>
                  <a:srgbClr val="6BB3A5"/>
                </a:solidFill>
              </a:ln>
            </cx:spPr>
          </cx:dataPt>
          <cx:dataPt idx="11">
            <cx:spPr>
              <a:solidFill>
                <a:srgbClr val="AC4FD1"/>
              </a:solidFill>
            </cx:spPr>
          </cx:dataPt>
          <cx:dataPt idx="12">
            <cx:spPr>
              <a:solidFill>
                <a:srgbClr val="6BB3A5"/>
              </a:solidFill>
            </cx:spPr>
          </cx:dataPt>
          <cx:dataPt idx="13">
            <cx:spPr>
              <a:solidFill>
                <a:srgbClr val="00B0F0"/>
              </a:solidFill>
            </cx:spPr>
          </cx:dataPt>
          <cx:dataPt idx="14">
            <cx:spPr>
              <a:solidFill>
                <a:srgbClr val="AC4FD1"/>
              </a:solidFill>
            </cx:spPr>
          </cx:dataPt>
          <cx:dataPt idx="15">
            <cx:spPr>
              <a:solidFill>
                <a:srgbClr val="92D050"/>
              </a:solidFill>
            </cx:spPr>
          </cx:dataPt>
          <cx:dataPt idx="16">
            <cx:spPr>
              <a:solidFill>
                <a:srgbClr val="92D050"/>
              </a:solidFill>
            </cx:spPr>
          </cx:dataPt>
          <cx:dataPt idx="17">
            <cx:spPr>
              <a:solidFill>
                <a:srgbClr val="92D050"/>
              </a:solidFill>
            </cx:spPr>
          </cx:dataPt>
          <cx:dataPt idx="18">
            <cx:spPr>
              <a:solidFill>
                <a:srgbClr val="00B0F0"/>
              </a:solidFill>
              <a:ln>
                <a:solidFill>
                  <a:srgbClr val="00B0F0"/>
                </a:solidFill>
              </a:ln>
            </cx:spPr>
          </cx:dataPt>
          <cx:dataPt idx="19">
            <cx:spPr>
              <a:solidFill>
                <a:srgbClr val="00B0F0"/>
              </a:solidFill>
              <a:ln>
                <a:solidFill>
                  <a:srgbClr val="00B0F0"/>
                </a:solidFill>
              </a:ln>
            </cx:spPr>
          </cx:dataPt>
          <cx:dataPt idx="20">
            <cx:spPr>
              <a:solidFill>
                <a:srgbClr val="F9DE33"/>
              </a:solidFill>
            </cx:spPr>
          </cx:dataPt>
          <cx:dataPt idx="21">
            <cx:spPr>
              <a:solidFill>
                <a:srgbClr val="6BB3A5"/>
              </a:solidFill>
              <a:ln>
                <a:solidFill>
                  <a:srgbClr val="6BB3A5"/>
                </a:solidFill>
              </a:ln>
            </cx:spPr>
          </cx:dataPt>
          <cx:dataPt idx="22">
            <cx:spPr>
              <a:solidFill>
                <a:srgbClr val="AC4FD1"/>
              </a:solidFill>
            </cx:spPr>
          </cx:dataPt>
          <cx:dataPt idx="23">
            <cx:spPr>
              <a:solidFill>
                <a:srgbClr val="92D050"/>
              </a:solidFill>
            </cx:spPr>
          </cx:dataPt>
          <cx:dataPt idx="24">
            <cx:spPr>
              <a:solidFill>
                <a:srgbClr val="FF5050"/>
              </a:solidFill>
            </cx:spPr>
          </cx:dataPt>
          <cx:dataPt idx="25">
            <cx:spPr>
              <a:solidFill>
                <a:srgbClr val="FF5050"/>
              </a:solidFill>
            </cx:spPr>
          </cx:dataPt>
          <cx:dataPt idx="27">
            <cx:spPr>
              <a:solidFill>
                <a:srgbClr val="AC4FD1"/>
              </a:solidFill>
            </cx:spPr>
          </cx:dataPt>
          <cx:dataPt idx="28">
            <cx:spPr>
              <a:solidFill>
                <a:srgbClr val="00B0F0"/>
              </a:solidFill>
            </cx:spPr>
          </cx:dataPt>
          <cx:dataPt idx="29">
            <cx:spPr>
              <a:solidFill>
                <a:srgbClr val="FF5050"/>
              </a:solidFill>
            </cx:spPr>
          </cx:dataPt>
          <cx:dataPt idx="30">
            <cx:spPr>
              <a:solidFill>
                <a:srgbClr val="6BB3A5"/>
              </a:solidFill>
              <a:ln>
                <a:solidFill>
                  <a:srgbClr val="6BB3A5"/>
                </a:solidFill>
              </a:ln>
            </cx:spPr>
          </cx:dataPt>
          <cx:dataPt idx="31">
            <cx:spPr>
              <a:solidFill>
                <a:srgbClr val="92D050"/>
              </a:solidFill>
            </cx:spPr>
          </cx:dataPt>
          <cx:dataPt idx="32">
            <cx:spPr>
              <a:solidFill>
                <a:srgbClr val="F9DE33"/>
              </a:solidFill>
              <a:ln>
                <a:solidFill>
                  <a:srgbClr val="F9DE33"/>
                </a:solidFill>
              </a:ln>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0">
            <cx:spPr>
              <a:solidFill>
                <a:srgbClr val="6BB3A5"/>
              </a:solidFill>
            </cx:spPr>
          </cx:dataPt>
          <cx:dataPt idx="12">
            <cx:spPr>
              <a:solidFill>
                <a:srgbClr val="6BB3A5"/>
              </a:solidFill>
            </cx:spPr>
          </cx:dataPt>
          <cx:dataPt idx="21">
            <cx:spPr>
              <a:solidFill>
                <a:srgbClr val="6BB3A5"/>
              </a:solidFill>
            </cx:spPr>
          </cx:dataPt>
          <cx:dataPt idx="30">
            <cx:spPr>
              <a:solidFill>
                <a:srgbClr val="6BB3A5"/>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0">
            <cx:spPr>
              <a:solidFill>
                <a:srgbClr val="6BB3A5"/>
              </a:solidFill>
            </cx:spPr>
          </cx:dataPt>
          <cx:dataPt idx="12">
            <cx:spPr>
              <a:solidFill>
                <a:srgbClr val="6BB3A5"/>
              </a:solidFill>
            </cx:spPr>
          </cx:dataPt>
          <cx:dataPt idx="21">
            <cx:spPr>
              <a:solidFill>
                <a:srgbClr val="6BB3A5"/>
              </a:solidFill>
            </cx:spPr>
          </cx:dataPt>
          <cx:dataPt idx="30">
            <cx:spPr>
              <a:solidFill>
                <a:srgbClr val="6BB3A5"/>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2">
            <cx:spPr>
              <a:solidFill>
                <a:srgbClr val="F9DE33"/>
              </a:solidFill>
            </cx:spPr>
          </cx:dataPt>
          <cx:dataPt idx="9">
            <cx:spPr>
              <a:solidFill>
                <a:srgbClr val="F9DE33"/>
              </a:solidFill>
            </cx:spPr>
          </cx:dataPt>
          <cx:dataPt idx="10">
            <cx:spPr>
              <a:solidFill>
                <a:srgbClr val="6BB3A5"/>
              </a:solidFill>
            </cx:spPr>
          </cx:dataPt>
          <cx:dataPt idx="12">
            <cx:spPr>
              <a:solidFill>
                <a:srgbClr val="6BB3A5"/>
              </a:solidFill>
            </cx:spPr>
          </cx:dataPt>
          <cx:dataPt idx="20">
            <cx:spPr>
              <a:solidFill>
                <a:srgbClr val="F9DE33"/>
              </a:solidFill>
            </cx:spPr>
          </cx:dataPt>
          <cx:dataPt idx="21">
            <cx:spPr>
              <a:solidFill>
                <a:srgbClr val="6BB3A5"/>
              </a:solidFill>
            </cx:spPr>
          </cx:dataPt>
          <cx:dataPt idx="30">
            <cx:spPr>
              <a:solidFill>
                <a:srgbClr val="6BB3A5"/>
              </a:solidFill>
            </cx:spPr>
          </cx:dataPt>
          <cx:dataPt idx="32">
            <cx:spPr>
              <a:solidFill>
                <a:srgbClr val="F9DE33"/>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2">
            <cx:spPr>
              <a:solidFill>
                <a:srgbClr val="F9DE33"/>
              </a:solidFill>
            </cx:spPr>
          </cx:dataPt>
          <cx:dataPt idx="9">
            <cx:spPr>
              <a:solidFill>
                <a:srgbClr val="F9DE33"/>
              </a:solidFill>
            </cx:spPr>
          </cx:dataPt>
          <cx:dataPt idx="10">
            <cx:spPr>
              <a:solidFill>
                <a:srgbClr val="6BB3A5"/>
              </a:solidFill>
            </cx:spPr>
          </cx:dataPt>
          <cx:dataPt idx="12">
            <cx:spPr>
              <a:solidFill>
                <a:srgbClr val="6BB3A5"/>
              </a:solidFill>
            </cx:spPr>
          </cx:dataPt>
          <cx:dataPt idx="20">
            <cx:spPr>
              <a:solidFill>
                <a:srgbClr val="F9DE33"/>
              </a:solidFill>
            </cx:spPr>
          </cx:dataPt>
          <cx:dataPt idx="21">
            <cx:spPr>
              <a:solidFill>
                <a:srgbClr val="6BB3A5"/>
              </a:solidFill>
            </cx:spPr>
          </cx:dataPt>
          <cx:dataPt idx="30">
            <cx:spPr>
              <a:solidFill>
                <a:srgbClr val="6BB3A5"/>
              </a:solidFill>
            </cx:spPr>
          </cx:dataPt>
          <cx:dataPt idx="32">
            <cx:spPr>
              <a:solidFill>
                <a:srgbClr val="F9DE33"/>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
            <cx:spPr>
              <a:solidFill>
                <a:srgbClr val="FF5050"/>
              </a:solidFill>
            </cx:spPr>
          </cx:dataPt>
          <cx:dataPt idx="2">
            <cx:spPr>
              <a:solidFill>
                <a:srgbClr val="FFC000"/>
              </a:solidFill>
            </cx:spPr>
          </cx:dataPt>
          <cx:dataPt idx="7">
            <cx:spPr>
              <a:solidFill>
                <a:srgbClr val="FF5050"/>
              </a:solidFill>
            </cx:spPr>
          </cx:dataPt>
          <cx:dataPt idx="9">
            <cx:spPr>
              <a:solidFill>
                <a:srgbClr val="FFC000"/>
              </a:solidFill>
            </cx:spPr>
          </cx:dataPt>
          <cx:dataPt idx="10">
            <cx:spPr>
              <a:solidFill>
                <a:srgbClr val="6BB3A5"/>
              </a:solidFill>
            </cx:spPr>
          </cx:dataPt>
          <cx:dataPt idx="12">
            <cx:spPr>
              <a:solidFill>
                <a:srgbClr val="6BB3A5"/>
              </a:solidFill>
            </cx:spPr>
          </cx:dataPt>
          <cx:dataPt idx="20">
            <cx:spPr>
              <a:solidFill>
                <a:srgbClr val="FFC000"/>
              </a:solidFill>
            </cx:spPr>
          </cx:dataPt>
          <cx:dataPt idx="21">
            <cx:spPr>
              <a:solidFill>
                <a:srgbClr val="6BB3A5"/>
              </a:solidFill>
            </cx:spPr>
          </cx:dataPt>
          <cx:dataPt idx="24">
            <cx:spPr>
              <a:solidFill>
                <a:srgbClr val="FF5050"/>
              </a:solidFill>
            </cx:spPr>
          </cx:dataPt>
          <cx:dataPt idx="25">
            <cx:spPr>
              <a:solidFill>
                <a:srgbClr val="FF5050"/>
              </a:solidFill>
            </cx:spPr>
          </cx:dataPt>
          <cx:dataPt idx="29">
            <cx:spPr>
              <a:solidFill>
                <a:srgbClr val="FF5050"/>
              </a:solidFill>
            </cx:spPr>
          </cx:dataPt>
          <cx:dataPt idx="30">
            <cx:spPr>
              <a:solidFill>
                <a:srgbClr val="6BB3A5"/>
              </a:solidFill>
            </cx:spPr>
          </cx:dataPt>
          <cx:dataPt idx="32">
            <cx:spPr>
              <a:solidFill>
                <a:srgbClr val="FFC000"/>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
            <cx:spPr>
              <a:solidFill>
                <a:srgbClr val="FF5050"/>
              </a:solidFill>
            </cx:spPr>
          </cx:dataPt>
          <cx:dataPt idx="2">
            <cx:spPr>
              <a:solidFill>
                <a:srgbClr val="FFC000"/>
              </a:solidFill>
            </cx:spPr>
          </cx:dataPt>
          <cx:dataPt idx="7">
            <cx:spPr>
              <a:solidFill>
                <a:srgbClr val="FF5050"/>
              </a:solidFill>
            </cx:spPr>
          </cx:dataPt>
          <cx:dataPt idx="9">
            <cx:spPr>
              <a:solidFill>
                <a:srgbClr val="FFC000"/>
              </a:solidFill>
            </cx:spPr>
          </cx:dataPt>
          <cx:dataPt idx="10">
            <cx:spPr>
              <a:solidFill>
                <a:srgbClr val="6BB3A5"/>
              </a:solidFill>
            </cx:spPr>
          </cx:dataPt>
          <cx:dataPt idx="12">
            <cx:spPr>
              <a:solidFill>
                <a:srgbClr val="6BB3A5"/>
              </a:solidFill>
            </cx:spPr>
          </cx:dataPt>
          <cx:dataPt idx="20">
            <cx:spPr>
              <a:solidFill>
                <a:srgbClr val="FFC000"/>
              </a:solidFill>
            </cx:spPr>
          </cx:dataPt>
          <cx:dataPt idx="21">
            <cx:spPr>
              <a:solidFill>
                <a:srgbClr val="6BB3A5"/>
              </a:solidFill>
            </cx:spPr>
          </cx:dataPt>
          <cx:dataPt idx="24">
            <cx:spPr>
              <a:solidFill>
                <a:srgbClr val="FF5050"/>
              </a:solidFill>
            </cx:spPr>
          </cx:dataPt>
          <cx:dataPt idx="25">
            <cx:spPr>
              <a:solidFill>
                <a:srgbClr val="FF5050"/>
              </a:solidFill>
            </cx:spPr>
          </cx:dataPt>
          <cx:dataPt idx="29">
            <cx:spPr>
              <a:solidFill>
                <a:srgbClr val="FF5050"/>
              </a:solidFill>
            </cx:spPr>
          </cx:dataPt>
          <cx:dataPt idx="30">
            <cx:spPr>
              <a:solidFill>
                <a:srgbClr val="6BB3A5"/>
              </a:solidFill>
            </cx:spPr>
          </cx:dataPt>
          <cx:dataPt idx="32">
            <cx:spPr>
              <a:solidFill>
                <a:srgbClr val="FFC000"/>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
            <cx:spPr>
              <a:solidFill>
                <a:srgbClr val="FF5050"/>
              </a:solidFill>
            </cx:spPr>
          </cx:dataPt>
          <cx:dataPt idx="2">
            <cx:spPr>
              <a:solidFill>
                <a:srgbClr val="FFC000"/>
              </a:solidFill>
            </cx:spPr>
          </cx:dataPt>
          <cx:dataPt idx="3">
            <cx:spPr>
              <a:solidFill>
                <a:srgbClr val="00B0F0"/>
              </a:solidFill>
            </cx:spPr>
          </cx:dataPt>
          <cx:dataPt idx="5">
            <cx:spPr>
              <a:solidFill>
                <a:srgbClr val="00B0F0"/>
              </a:solidFill>
            </cx:spPr>
          </cx:dataPt>
          <cx:dataPt idx="7">
            <cx:spPr>
              <a:solidFill>
                <a:srgbClr val="FF5050"/>
              </a:solidFill>
            </cx:spPr>
          </cx:dataPt>
          <cx:dataPt idx="9">
            <cx:spPr>
              <a:solidFill>
                <a:srgbClr val="FFC000"/>
              </a:solidFill>
            </cx:spPr>
          </cx:dataPt>
          <cx:dataPt idx="10">
            <cx:spPr>
              <a:solidFill>
                <a:srgbClr val="6BB3A5"/>
              </a:solidFill>
            </cx:spPr>
          </cx:dataPt>
          <cx:dataPt idx="12">
            <cx:spPr>
              <a:solidFill>
                <a:srgbClr val="6BB3A5"/>
              </a:solidFill>
            </cx:spPr>
          </cx:dataPt>
          <cx:dataPt idx="13">
            <cx:spPr>
              <a:solidFill>
                <a:srgbClr val="00B0F0"/>
              </a:solidFill>
            </cx:spPr>
          </cx:dataPt>
          <cx:dataPt idx="18">
            <cx:spPr>
              <a:solidFill>
                <a:srgbClr val="00B0F0"/>
              </a:solidFill>
            </cx:spPr>
          </cx:dataPt>
          <cx:dataPt idx="19">
            <cx:spPr>
              <a:solidFill>
                <a:srgbClr val="00B0F0"/>
              </a:solidFill>
            </cx:spPr>
          </cx:dataPt>
          <cx:dataPt idx="20">
            <cx:spPr>
              <a:solidFill>
                <a:srgbClr val="FFC000"/>
              </a:solidFill>
            </cx:spPr>
          </cx:dataPt>
          <cx:dataPt idx="21">
            <cx:spPr>
              <a:solidFill>
                <a:srgbClr val="6BB3A5"/>
              </a:solidFill>
            </cx:spPr>
          </cx:dataPt>
          <cx:dataPt idx="24">
            <cx:spPr>
              <a:solidFill>
                <a:srgbClr val="FF5050"/>
              </a:solidFill>
            </cx:spPr>
          </cx:dataPt>
          <cx:dataPt idx="25">
            <cx:spPr>
              <a:solidFill>
                <a:srgbClr val="FF5050"/>
              </a:solidFill>
            </cx:spPr>
          </cx:dataPt>
          <cx:dataPt idx="28">
            <cx:spPr>
              <a:solidFill>
                <a:srgbClr val="00B0F0"/>
              </a:solidFill>
            </cx:spPr>
          </cx:dataPt>
          <cx:dataPt idx="29">
            <cx:spPr>
              <a:solidFill>
                <a:srgbClr val="FF5050"/>
              </a:solidFill>
            </cx:spPr>
          </cx:dataPt>
          <cx:dataPt idx="30">
            <cx:spPr>
              <a:solidFill>
                <a:srgbClr val="6BB3A5"/>
              </a:solidFill>
            </cx:spPr>
          </cx:dataPt>
          <cx:dataPt idx="32">
            <cx:spPr>
              <a:solidFill>
                <a:srgbClr val="FFC000"/>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Departamentos!$B$5:$C$37</cx:f>
        <cx:lvl ptCount="33">
          <cx:pt idx="0">Amazonas</cx:pt>
          <cx:pt idx="1">Antioquia</cx:pt>
          <cx:pt idx="2">Arauca</cx:pt>
          <cx:pt idx="3">Atlántico</cx:pt>
          <cx:pt idx="4">Bogotá Distrito Capital </cx:pt>
          <cx:pt idx="5">Bolívar</cx:pt>
          <cx:pt idx="6">Boyacá</cx:pt>
          <cx:pt idx="7">Caldas</cx:pt>
          <cx:pt idx="8">Caquetá </cx:pt>
          <cx:pt idx="9">Casanare</cx:pt>
          <cx:pt idx="10">Cauca</cx:pt>
          <cx:pt idx="11">Cesar</cx:pt>
          <cx:pt idx="12">Chocó</cx:pt>
          <cx:pt idx="13">Córdoba</cx:pt>
          <cx:pt idx="14">Cundinamarca </cx:pt>
          <cx:pt idx="15">Guainía</cx:pt>
          <cx:pt idx="16">Guaviare</cx:pt>
          <cx:pt idx="17">Huila</cx:pt>
          <cx:pt idx="18">La Guajira</cx:pt>
          <cx:pt idx="19">Magdalena</cx:pt>
          <cx:pt idx="20">Meta</cx:pt>
          <cx:pt idx="21">Nariño</cx:pt>
          <cx:pt idx="22">Norte de Santander</cx:pt>
          <cx:pt idx="23">Putumayo</cx:pt>
          <cx:pt idx="24">Quíndio</cx:pt>
          <cx:pt idx="25">Risaralda </cx:pt>
          <cx:pt idx="26">San Andrés y Providencia</cx:pt>
          <cx:pt idx="27">Santander </cx:pt>
          <cx:pt idx="28">Sucre</cx:pt>
          <cx:pt idx="29">Tolima</cx:pt>
          <cx:pt idx="30">Valle del Cauca</cx:pt>
          <cx:pt idx="31">Vaupés</cx:pt>
          <cx:pt idx="32">Vichada</cx:pt>
        </cx:lvl>
        <cx:lvl ptCount="33">
          <cx:pt idx="0">Colombia</cx:pt>
          <cx:pt idx="26">Colombia</cx:pt>
        </cx:lvl>
      </cx:strDim>
      <cx:numDim type="colorVal">
        <cx:f>Departamentos!$D$5:$D$37</cx:f>
        <cx:lvl ptCount="33" formatCode="General">
          <cx:pt idx="0">0</cx:pt>
          <cx:pt idx="1">0</cx:pt>
          <cx:pt idx="2">0</cx:pt>
          <cx:pt idx="3">0</cx:pt>
          <cx:pt idx="4">0</cx:pt>
          <cx:pt idx="5">0</cx:pt>
          <cx:pt idx="6">0</cx:pt>
          <cx:pt idx="7">0</cx:pt>
          <cx:pt idx="8">0</cx:pt>
          <cx:pt idx="9">0</cx:pt>
          <cx:pt idx="10">10</cx:pt>
          <cx:pt idx="11">0</cx:pt>
          <cx:pt idx="12">10</cx:pt>
          <cx:pt idx="13">0</cx:pt>
          <cx:pt idx="14">0</cx:pt>
          <cx:pt idx="15">0</cx:pt>
          <cx:pt idx="16">0</cx:pt>
          <cx:pt idx="17">0</cx:pt>
          <cx:pt idx="18">0</cx:pt>
          <cx:pt idx="19">0</cx:pt>
          <cx:pt idx="20">0</cx:pt>
          <cx:pt idx="21">10</cx:pt>
          <cx:pt idx="22">0</cx:pt>
          <cx:pt idx="23">0</cx:pt>
          <cx:pt idx="24">0</cx:pt>
          <cx:pt idx="25">0</cx:pt>
          <cx:pt idx="26">0</cx:pt>
          <cx:pt idx="27">0</cx:pt>
          <cx:pt idx="28">0</cx:pt>
          <cx:pt idx="29">0</cx:pt>
          <cx:pt idx="30">10</cx:pt>
          <cx:pt idx="31">0</cx:pt>
          <cx:pt idx="32">0</cx:pt>
        </cx:lvl>
      </cx:numDim>
    </cx:data>
  </cx:chartData>
  <cx:chart>
    <cx:plotArea>
      <cx:plotAreaRegion>
        <cx:series layoutId="regionMap" uniqueId="{3CDB6776-8D92-4554-ACD5-52A1A0FA590C}">
          <cx:dataPt idx="1">
            <cx:spPr>
              <a:solidFill>
                <a:srgbClr val="FF5050"/>
              </a:solidFill>
            </cx:spPr>
          </cx:dataPt>
          <cx:dataPt idx="2">
            <cx:spPr>
              <a:solidFill>
                <a:srgbClr val="FFC000"/>
              </a:solidFill>
            </cx:spPr>
          </cx:dataPt>
          <cx:dataPt idx="3">
            <cx:spPr>
              <a:solidFill>
                <a:srgbClr val="00B0F0"/>
              </a:solidFill>
            </cx:spPr>
          </cx:dataPt>
          <cx:dataPt idx="5">
            <cx:spPr>
              <a:solidFill>
                <a:srgbClr val="00B0F0"/>
              </a:solidFill>
            </cx:spPr>
          </cx:dataPt>
          <cx:dataPt idx="7">
            <cx:spPr>
              <a:solidFill>
                <a:srgbClr val="FF5050"/>
              </a:solidFill>
            </cx:spPr>
          </cx:dataPt>
          <cx:dataPt idx="9">
            <cx:spPr>
              <a:solidFill>
                <a:srgbClr val="FFC000"/>
              </a:solidFill>
            </cx:spPr>
          </cx:dataPt>
          <cx:dataPt idx="10">
            <cx:spPr>
              <a:solidFill>
                <a:srgbClr val="6BB3A5"/>
              </a:solidFill>
            </cx:spPr>
          </cx:dataPt>
          <cx:dataPt idx="12">
            <cx:spPr>
              <a:solidFill>
                <a:srgbClr val="6BB3A5"/>
              </a:solidFill>
            </cx:spPr>
          </cx:dataPt>
          <cx:dataPt idx="13">
            <cx:spPr>
              <a:solidFill>
                <a:srgbClr val="00B0F0"/>
              </a:solidFill>
            </cx:spPr>
          </cx:dataPt>
          <cx:dataPt idx="18">
            <cx:spPr>
              <a:solidFill>
                <a:srgbClr val="00B0F0"/>
              </a:solidFill>
            </cx:spPr>
          </cx:dataPt>
          <cx:dataPt idx="19">
            <cx:spPr>
              <a:solidFill>
                <a:srgbClr val="00B0F0"/>
              </a:solidFill>
            </cx:spPr>
          </cx:dataPt>
          <cx:dataPt idx="20">
            <cx:spPr>
              <a:solidFill>
                <a:srgbClr val="FFC000"/>
              </a:solidFill>
            </cx:spPr>
          </cx:dataPt>
          <cx:dataPt idx="21">
            <cx:spPr>
              <a:solidFill>
                <a:srgbClr val="6BB3A5"/>
              </a:solidFill>
            </cx:spPr>
          </cx:dataPt>
          <cx:dataPt idx="24">
            <cx:spPr>
              <a:solidFill>
                <a:srgbClr val="FF5050"/>
              </a:solidFill>
            </cx:spPr>
          </cx:dataPt>
          <cx:dataPt idx="25">
            <cx:spPr>
              <a:solidFill>
                <a:srgbClr val="FF5050"/>
              </a:solidFill>
            </cx:spPr>
          </cx:dataPt>
          <cx:dataPt idx="28">
            <cx:spPr>
              <a:solidFill>
                <a:srgbClr val="00B0F0"/>
              </a:solidFill>
            </cx:spPr>
          </cx:dataPt>
          <cx:dataPt idx="29">
            <cx:spPr>
              <a:solidFill>
                <a:srgbClr val="FF5050"/>
              </a:solidFill>
            </cx:spPr>
          </cx:dataPt>
          <cx:dataPt idx="30">
            <cx:spPr>
              <a:solidFill>
                <a:srgbClr val="6BB3A5"/>
              </a:solidFill>
            </cx:spPr>
          </cx:dataPt>
          <cx:dataPt idx="32">
            <cx:spPr>
              <a:solidFill>
                <a:srgbClr val="FFC000"/>
              </a:solidFill>
            </cx:spPr>
          </cx:dataPt>
          <cx:dataId val="0"/>
          <cx:layoutPr>
            <cx:geography cultureLanguage="es-ES" cultureRegion="CO" attribution="Con tecnología de Bing">
              <cx:geoCache provider="{E9337A44-BEBE-4D9F-B70C-5C5E7DAFC167}">
                <cx:binary>1Hzbbty4lvarBLkeucUztTE9QChV+RDHduI4pxuhYjsSJVFnUhLfZi7nYl/8mEfIi/3LiZ22K3aS
xs4A24WgjbbE4iI/rrW+9ZH0f57P/zivLjf9k9lU9fCP8/nPp/k4tv/444/hPL80m2HH6PO+GZpP
4855Y/5oPn3S55d/XPSbSdfZHzhE9I/zfNOPl/PT//pP+LbssjlszjejbuqX9rJfXl0OthqHHzy7
99GT88bW41XzDL7pz6dxUzXmo948fbK5MLpO9DD2+nxEfz59Zja+qTfD0yeX9ajH5fXSXv759M5b
T5/88V//+ceDxt1rwFe77330vQnQcdPZK+t+bMNdE76blCcVzNtoL8B+sRNefSSTX36GIXn6pGrq
7PpxINgOu3oiOI6+fm76PtoYaP/sV0z6MrrNxUV/OQwwqC8/7zS9M4vw5Oj104eB0UMTfwUtbq6G
EB/fN+/fAQGz8H8IjWqyZvz830++LpixeRJvWj1uqic30/XQcvl1qOgOZ4RIJNE1EtEWVHQnlIQT
Qq9fkDd9f4Vq27Sbp/dZdj9i33/DFnDfv/Cge/1bovis39jz3+hdfIfDRzDGryEDSO54F/rqfg96
10/tuR+om3FswfPs1bPH5lfPxurzf0OMOW9+tFyv4u6vOxIKd7gQhGKKtuCgO5FAkmMRfY2GEAy/
BtrrYPdLxjwAya2227C8PnxssKhm2Zx//u+b6bkvhPw9TNgOzLqMAJYHghvekZhDmmL4KzT4pu+v
0PyCQffj8q3hFijq+P3jA6X6/E+36W9m5l9HJdohnIdUSP510sPvHUaGmPCQka8vwPPbDqOan1v0
ECw3Lb/D5dE5y67d6PrzPzc3c/Ov44K/kjLJxP15hUc/ziu/YtH9uPzVcguX3bNnj81f4k118XM+
/+t5he2EnMsoFBCb7mT5Kw4NPECG12mF3ayEr7Hr53bcj8VNuy0k4mePzkPiTWcvr+jzzcT86y6C
dhC6osv0oYRCd1DIuITo9dWHxE3fN6B8Nenmt/dZ9BAsNy2/A+bl43ORYVNv+ssfzcLfTfRf6smH
C07044Iz3vzcoodwuWn5HS6njw+X31qn4B1KMcYRQ9d5fjuCQSEDYY1Ice0s30Wwn5jzECJfmn0H
x9ljg+PEjtZslt9Yo4Q3Gf5GlwnpVlLhP07xv2LS/aj81XILmJOzRyfLxJfDb+bD5EpfuaHDISSN
O5me/CR4/cyc+xG5HsUWHPHq8YWtvDn//L+/M5nwCBMaSvpA1Qhxi0nyV/3Cb/q+TvI/tecBQK7b
bSOyB1Lk41K84s//2180H39jbRIQvBNGXACvCr8xq9tOwsmOiGh49e/eUv5XTHoAlm+D2QZGfV+c
POuzq1K1hqFva5HPXt2vKN8tBW6p6HIHogIV6Ebmi7alWZA34INZdB3Ot9fhN8Mf1vX/7pCPYRCP
bC3a+gLwMJv+fPMbKwEGRD/iDJbkgyIGLFQmOZVf1+uW6hffMusmfPyNauBO6+11eXb02EACAcDp
31oRgJgBnoNoeK0hfScy4R1OMWdAUW+m/2v0/hVT7veav1puAbJ79uaxAbJndfUbwzeUAoKAIxD2
QEoFMQPiNhTX18+36uafmnM/ItfNtuDYO9t/bHAcbp7A6ip0/xsxQWiHEkYRolB33U6lAu8AFhgx
dE2AoEi4rb/+mjH3I3K77RYsh892HxssLzbZxaa6vMr2D6fYv6dkwDYS7JpL2BrfzvawEQtbFbBb
e51xtuLWL9lyPyi3mm5h8uIRYnI5/kY4rkuvBzVxQX5cML/4iTUPAPKl1TYWq0dXKB9tev35//1G
AQNkPAmaEvjBA6xL7Fzt5sF+37XmtBW6fsGg+xH51nALlG+/f1yk+KiBM09PLi6fnG7qcVNfXPa/
L4JJkP2QiPAN8Y0gUN1JL+AyFB5/25XdOlHy92x7AK57xreN3Omzx5ZuXtrP/4Ri5jf6E92hIZYE
QcL5+oEq5Q5WbEeEGMQOcl11b/nTS6vri8///KFF9yP0V8stXP568Lhc6pUGUfBq7+83Fpl0RyLO
Iypg2r+DBSqbSFzHwS0u8M2WH3n1/bjcaroFzKv9f3tl8MEVc2cocOwSwt6TZ/VF//l/hifLk5O+
cfrisj7/nWcgEdkhNOJw9Ofadbb4nEQ7RFAeEnyt72y51rP+PNet/vw/1SZrrkP1jc3/cdtkGMCX
KA6HA+Fo4Bfp6WEyej/o/0pfd6YWTln+C2Y/CN+2lPZvcTjzW+r8jQ7/04OzZAdfufxDR/u+2fT3
Hf9W0y1IT589Oj3p1J7/zu3laAdH4mrb/1rLi0Bp3YrHJMIgxQKx+fLZojQ/Ned+t7xutg3HWfzY
iMvrptLmN1ZlUAoTxoQUD4l7bAeHknMSXZ/T2IqtP7fnfkBu2m0h8vr40Z2NebOpqqsCoIKs8ZNd
9r+nX5AdHkkaspus9t2mBd9hLLy6eXF9nnxLF/8bht2P0XdfsAXWm2ePzn3ebGwLTOVHMf3vgYQg
i2AgHnJb+Qt3MAmlhM3Nr+XAFq/8BUMeAuV6BN+B8ehOZbzRcGPo4rcGM8khVqFvR8q2tv/h2CWB
fU/YSLo+IACg3ZZjf8GgB0C5Gck2KPvJv3uCeZAp3ma+d176svd6d6v1RzeYIMNAIoetVwhPdzL9
lTYuJSL0gT3Xbze9HrbkfjT+uiN2x+7bl8f+b2jww/eXvk1QApXFCra1x+W+W3H3Pv0ySLhOt/Xw
jk5+Z6A3i3r/4s+nDN2C6+ob7iz4v2bq6xzftLjcDOOfTwPOQQOkDLFQwElM2HGC5D9dfnkENZcg
DJD9Ik+F9Epjr0Eqyv98itiOlCxCERNhhDHcCHj6ZGjs1aOA7sApNnBPLqGWQxAg+bfbgidNtWRN
/W2mrv//SW3NSaPrcYDBPH3Sfn3ri6GMsegLc4HtSbgRIiJw9/Z88wouJMLL6D8QIa0I8sasdRXt
LmTdkywZQ6tuTck9vQAj3e5Fgm5AONSfkI0lTMLtXrScp0rawazhvMS6luXhNItdlM9HlUOvftwV
urL4zog4whC/YIYobPLBvN/tS9pCj6bvyzVtirx7uwyO4/VYN1PzVpaB6Y4iiRq2ZoFPu0+mlTM/
5QOL2v1yqIb5TVtNHRdK+GYZnrcmGN1eM1shYrqM1L0xUU3Iiro+tSc/Nvw7JDiCFcKuDl7RKISf
d+32QsgumE2xbqOzqjoOCqzK8vWP+0Dh95MDq5BjhAAEIvnW5Ex13aXep3q9BPoC82Wv9v6IuVIt
87zufZ3UqVP9hJLQ/wSX74cnYL8IxgbwS+DKUJTcXgLAv9wwVTZfS+/C5jBksn81ZnA39bnlBEEO
+Hb/6Z71drWe7q6BKCSwlYiQgGGy6MqYW6u6Cao0x7ws1rqxc5UsFbalgvM8el79uKPvRxXBiNjV
TEJf8J+7HU0D7sw0ddBRRs+5sTJ2JCSx9V4A8fvRkL5zIRESoEJIYArnvWAx3O0Jjt0EtWyXYJV1
wW5k+ApHB7UuY1L/zIO2Jw8KRwz/KOz8QcoRfGvyENfeL+mk17XuV72OPQv+JjycIobBzRAckEIQ
F65W6S14MixIJ5agXGVzJVTOfKToOLU/wQaBGAFfdHsdwEzBwgoj2Fi+ulOFr4Z6qyNROj1UkS6T
NM2qI5LVAufHfKjHReqkM21vFBFMmHhoKVjCyswPycwCE6hgLKbXlc9Kn1SmD8N1yUIvVJXlg4v7
iGRL3IqJfxqXlhxDcEX7rK7GcDdzA/pI8kbkq3DJwpOCk7ZJcpEZmSwyb9ew2+pHVVDmMkU73C+q
amiTxaPFMlc6J3ZU+eLYa97nyKqil2gvM36qnnc+iMYkGi2bV9wuhVHlaIdU8UKH/rkwJMRJnReZ
T3AVdvOboiMpj01JovmU8MyjSOUot2NckJwUSlZjLmJmzGzBkNK9HPIA4cQXXXFSldzOu8jT6Nhb
Pb2W5QKGtnAzxKh8pmDi7PoKrjxkfagGWfVTXKbp8IrbjL3o0nAcVpUwVMSuFcgl3FYD2oXJzI3S
vEqPrTW6UoBe3SYVcahNxsAtVrGwdRcka4lQUTiJI95aV6/cRItCiVrzl64tPI194UOzZjlylcq9
a45qMKqNrzLt27QjfQnzmJFRpU3YaaX7sZ3Weu7NAG/DZdYYjUzDwhZ6qhNXTOVh4z07ka2c6jhf
Rt8pHxEyq5HioFLUdHV7sFQt9Db5LBuVsWFLYt7yGikeTe2HjixG4z20iLBXWViJT5jlQxsLX4SN
ssKOYeyKoRlVFhV+ig2iwRKXRR9k4GZBelL6MR1XuehTrfcr4aKs2O2nttsUeDFG1ciMeiWCaOni
BZM2Usgv84toaOSQTF00DspKV2SJLVgjVgMtoiCJeje/z0tfB6qYw6pPioiYUyGLplQZsc28yttS
zgqHAa2Stp7GJS50vaQKG9OfZa3TrcLUEn/oFloMarJpq/cEn1O5YpObq1VewwpUXVe2a4YavLuY
epJKDohTVdHatvEU1VkH3uTJW4Hq+g2iprrA0rCNaELRJg0cOyfxyBoECIug2ZuIRqfg057t9ZwU
aFXA2xvDTdHHAcTFc6sj0ahsEO4TrC3fJb5OKVK+iRatTDlOTg14CAcVzSwX+2NNZbXOCAlYUsxV
ZJSF5bQkixgQzNcUdu8j1sywvKM2Ckycy0GedZiBe3UjM1nctWVY7+EOLsPHk4XNKxUuaSOTHLvo
eVulS6Ycd6GNl7rt/Qvi6va4YGCpCqexmnezYO7z/TmD7K9quGV4PhRGZ6uwq4LTkIwsV0OuwyDB
jWCz4r5IKxX5XJK4413l4jEqqmpXk6Js47RZSqyCxSG9KgoZvi9xgzHMyyzO8KTd+5YVbZZkAQ1X
QWBKF5uMVLt1UNkjKZaQgbMadsgMK2zcsHE8swS7V3KsHYJ55JFVnQnnYbejxfh8CNrKK0FFeIln
203xJAZxVLTAXxISRIONs6Cb59N8tkHGE5RmLN/vcix1XCy6+FRCzgxXuKRTmsB669Okw5FbEuSQ
6VfMsgUnzZwZpHqdDq1a+oYWSRTark1SYw7mEc+nrEbBSzy4ySROjwFeuSZgl1lQ02i/LWne78lo
5ERl2aDHxEHCqVfViKs54bUeqEp7g0PVdh4d4UG3eRzVUe3UXA9TrkrS1bnKx7kdFApFzRJb9bDS
g1Sm/Tpr+s6vZNOabHfJUIaTsehTFg+By2vV56kNVjRvC7sv8jTdHbK2RMmIdbXEJI/0h97rqFxF
NPDmKBOlOa3Ao0qVT93iYzn1dooL140QTBuj+1i6FkFU8sOcxUXWDJvMWspWs6EVeW6XvMF7tENz
HudtLi8n0H/B1Yqht0lRdLyI5dJbFzPS9dnaae7fRkMboThYoi6PRdm2h1XfYhRbIyvoWVZVrwLk
0unF5FJdrroZtfmRzSRyMTXWBYmVpE3VUkZ6gKFj+i6rLWYxmaz+1BVBzlfg6alUdkRZuU9rJ7Ok
kD2E9snboIqXTA5ELS4cLtulm73qAt8Eii0zOanyImjVlFLwSCRDzVUBtOPCSqN5DKTL9XFOJyYT
nmcSKzxLCK21thmkPVozD84sLMSnJQxy1QxVS2MomLomHkzUvOeiGInKCZqdWtKs0CqwDLfKVVg8
h4DiYGG0ZqTwe1mirswgS0TufWbJ3KwKIxdIBKwYbdKmHS/joen1u2YsIfCkU9ZcpNZnNaQ106KD
fObSx7grQrEHHBEXMZ4q+rKxzr72kRtn5YGpXhRRbZ9HcixLFRSwohTmJMCQCcx07GRr8rjFE7nw
benb3QmodBcX6RK5BOk+zdVsrH7dubArVNDDUe1EkmEqFZkyujGsFpeLiNIZus6tADqTzURFrgcC
IfJ52W26q19PljUfI+ElV214RUsGtIRIkXFaIHrxdoGlZQaEVlUDrrs31x4wjgl3wftRIJ+qdkAl
WedRW38IGmE7hbXBbQwrrng30h4ib8g74Bx07osPbm4g/nSdB2YFI2kvHW9bmIwpHP3eWNFmjjvX
ebpiIQs/cYeHTomJ9jge4BZ9FtPQj+97Q4xNgmAwRMHpWfumwl7PsZHE04QVqD8tINGiFQ8Ld5rO
NgpXKaWzj7mHOCeALW6oTq+cQwyagjNUerkowjnM1BCELc9UJKu6Peq1m+UuZN9mWFuN4XjwbJCP
CbjUvu0Ly2IIrOxtVVJt42oc8xfdaJYoFn3kXy0iq6tYTIhf1GM+nWs24T5m5djX8Viw9FVTzSms
73QSrzVnSxJmROq1RiUb13TQNd7zae8yr3IN5ethF+X2g+tgQl7WNhSfPJQu+Wog3OCkmkZjdwfn
EFJNOpFh10OsIKtmIvQw6jrgg7gPmYnbnGm/CqH+OYtG2fpdEmTsXWnHeVZhM+T5uul5ypTl1TIp
knm5KDqI+aRyVNZxaWh3ni2DH5M2mNsqYTPBn7p8yWAt9k1Ur/iUsl6FReEOLWJFpNrFsAM2VQxC
XEei8XkFHT+Hxe50gnjR9cr5NiLrKSvHaMUqUnxKZdvzdW7rdNXosV3WFQUyFLoUSMyCFvOGE2nR
iV6KoMz20mXqu09jp4PlDApzshQxEKPwoA6L4NwbNDZMeTK6KfFA+6fd1izUweLT2vGjxuTl9MLV
oWyPiMnS8qUbLR/3hnzE027JJ0fU0KXTu1yDtLAaZJAHamz6etnteknGpCjB7eKi6kIgCVMxl3Gp
S6FfyqAHwrhUdRiqqEJLpAqTlibBJMvPRebk5Tx7SEfZ3ORoN+hMSd+Mok7b2EBp9J6Cpdl+jWof
viDd4NEByBCaDvESZVUQl3jAAHuZgbzzfIh820SxgUx96DG4jVFVYVy0Ek4HlCcFYiXqIZymMlqV
XC8fHZ4jsvKj9R/GPqNv4AwuaXdLqG6cQrrsghdFAUF2LxqntI8hajOUqQZBip8TIUfMVKkDq3fD
okLj25G5fImxpumgIbD06F0prSwUr3yV7eLWm+zYOUemvYB6CNRA74VZ9ZZxv2azdtMBjxoI42iR
fDqgQ9fXu6JNM4g7NI0qCKhp9HqU1ut3dVYv7wICdeRuOtXCH8x1EJ5HS6E7ZYpwmvZ46mgWDxXr
3aBYnk9st/BZqPc7HqJ8bY1HzWoY5wW9hJrciSNcl120cjiAABKOPQ2UkC6rElFXiL4qTNg2yg2p
EUZFhg6XOCvrebfvgeIc1ClOq4MCeaSTuoa8fEzL2eDdqRzIS94BDzkSfCnCt873A02iIWDlpNqy
LNm+BHLI3+sQsEn8BOK6SoGHji+G0EL0HS0Z+g3WwM2TtAxKpEped3xd4ZpmJ3215DPUTN5Oq6oI
S6kYToNsNVFP62QZORAmXfqJxnClrwPXIUNTxbyqSLOaWWQ/hpG1XdIXy+JWEEakfm9tWpm4HpvF
vprnYDIvZkj/9jgyKIByxgQNTTipxWkd9v6Vi6w8me1Aml3Dw/6cGeHtAXOkrF42BZnehkvl/Mrm
0RjtLYMZ0QsbNi5cdWL2kOrYmE3v8bTQbK90uJlWtbFdpjKaIvRqLHX9wTRYo10s0+gT0r6tDqiH
wuhoCAGoRACY4YEoseHrqe8zdOxEX/p9Z/oG6HQoh1IoHQUVqpI5lB3QwyCqDNQBs3GJzEPIiYUo
6QUhZdAddG2a00xZP7XT88YHOkhGTVuggKGD/Jotcz8ecdKPlSLBAEttbPIsW6FJ5uwY9pVR9nwo
cj+rSmMkY2q1RlKldXPFbcIUGae0NzY9ILiS9E1DQ8iJVZu6jzTlwD40kW/SYNEk0R13Z4T1nT1l
bVuauHIkv2xTKJXXPuqGcxzIAIrtevEHldRBuUsy60+b1rVdTIs8uxxDOvUJDUxFLszQuPRNPxXm
3dLluU681+2LSHucxawpRaHKfoIShYJucCGXcS72TVjrT3jwXRDXecuad7gJiU2YzET9vDF98D4A
EhXtz11Tt4r51jgoQrTlz2s7Z+DPyJZntB4jGZcTnvoTKnF+VrEqaw5QKapyvzZjESgTOvm2q333
1rXp6NZQm3apGlnYpYmUVJfKsQAHUDXTeVLcTcA4OW+7bO8qPpnj0XFIrrhvJxSb3kH5sMx4PqwM
BA+VFxUjcQVpBcY2lE4Au2/QWW4gHsQBfPlpGWaQ5POSDeMLimZen87DWOuTMOprfFB4Pw6HLoAq
pFeEd1F22Aa0+chCIkBGGVvHV6aGWiHJTOsbNWLh63WDef7SQKEwqlo0oJpT7QsWgzxnitixPghW
XTfJDrQet0BWaTqKX5R1vqDnOoMq9RyIWQne0kmZxb1r3Xi4IFaf2CqXLm6zkkMJ57mlpbJLX58P
fcZP4MCHSXeLcZYdsA6MPoHgsnSqk/Dn/XapLPJcFZySMPE2YnhFIL+OEFBJXV2RfCisIRHjJQ5c
7VySk7QL9kbgmrmqOBAVlS2TKxIp0lArDiXnyYKb3h+CYhv2TLnA8Py9yLP29ZKToNhzWQBV1QKu
ytSysHA4ENmYTmoJ2mxSFV74GANNd07JNqvmeMZp2yWiyKZGXcntH4ZRguzcB0Ao1Fxa8mbKC/+e
Vxi/m1zVZftSFIiCILSAgwVZEUx7RZZnOm7H0lcny1xT8AAy2MQxTxtQG3LuFS2LLIph0pcqSQOO
vapAqAj3MyifiJrHTp43EQH/zTqTvcDaklINaY2Wle3wWOwtrmQnaR+ID6nP01e8SNP0Oc2Dck5S
kHl3fR5MraK2BM8rSSmlgiJmqHd7KNoPIorn8WAox/xEuy4vFXO1P8izqA2SnNcAEFQXUCe3MNdU
mWoAHW+2vn+tXdkA+erqEAIRntwHZGt6CtTFn6am9GA4muUQ42hAM1R8k9u0tJ0/ktKwPslBnHTK
GT3so66iVewRONEKpU13Bns74XuSAnarAbOhVK2bO3hZBPBFenEjhw0fmKBD2VfDpOa2K3qF5YJO
iKg7mQRFBzlxWLr2dOoa+bLPcnM81yDbqn4My3fRQsIZ1vdcQ4oZ8mFQYZ6Kk5YU9axmIrJXfSdE
kTR5sFzUFR8qVU8Zf1HaEGi+YB60PFFzfqSrdGS7jps8WA+FDQY1GN+zOOJ9fzIxB5l87sJCDX4O
PunMQBElc5IFq0YuGCdc0CpXqAwlKKuytvl+2sMfhFyxfKyhsM9BGQC6koEkM7SonWMooKLpANzH
LwASgsgy1FToGFQmesjsILKkDKvWqLBf2l5JrgVWfR3lUEB0WSF3MXAGoD08ymFTKZ8+IENQHnd1
k+1R3/A8HnpMT5uUiw/WcdEkc0EBXGA93SeRBRD0itrXY2JwCmoDHsfssnB0OI/6rm9Xxub6EyfN
AvI0mszZ2Ebz+y4PzXHUVXO7DiY2Hs+4dvlVfhou654E752dujIpm2KpQKXm7GUDO8dnrB1rqBiR
EVb12PpWjVFgITzwiYWKVlO+POfp0rwbQWoNE42q8ECXaadjV6XA1HCayvNuog5kVK39c951slSR
bqODigwsUB0QAqPG2i90BQm7HxJPbPQOJDqQbGU0VB/4QPVV0VqjOUa8l1FMS1uiuMr65nxYynqJ
gXkhiBRz2i1KM9C4lOC8Q4Dl4lolZld/rKYm2o8odUXMJYTrmFRzla78UtcvFx2aHry7AaLcQ4mt
E5dNwKBDS2weTwji6kHUOHOKBQgXtuCQ8LswF6+LjE6vrcVmUX1WsJUFZomS2RMoD8loogAU5Mpd
5LlMk6ATE1C/JtvkGoMICBSvOEUmxauKdPSA91m27kidW6VdQCaVNVFKVJXy6a0ALpdCbVsUx0bK
6P0I0sOnNp2GPYwDYlcgKY9jjEMRxFdF5Qrn64xzy2MStdNxA6XYa5+76hgEtvRwZEvNVJdX7gOm
IBatBWTJA5/N4oKFuhKrUFPSPKdFC0HGN4V/3csxfJ7VEr0IprAd4yCo/EWQS3Ai0GaHd5mf7fvG
ThJUsaBYNlE5LzlUkQK2QTRlxSHU8ZVeC5CWM8VINcm4iPywQZJScFpB5k8R6BXwbYWdz2ZXEqpK
+DOsNg59GH2kowPHA7/r23iGEOkT3w7NBxroysdoSolTIE/kCALgJE6JheoVslprX5gg9zWsUSAT
KnSCV8CkJe1BbWq6/WoeaiDSrjcXMuzEmxDJaFHWLea1Dof6DI8gZCSIzmZIxDKLBchXgV08p4PJ
k5qOIeyDlDo9Gpd+YIq2mjQqr+roQ5TntQBZKAUhg3jUvSIibz9mwJ9aBULHlT4RFPWlJ/18Jpao
f8emuQbPpPklCJQQ4lLY9G8SF9H+sAh9fW5gR61WrDHprGiNyH6BXNGtoq7WZ0U+2DAOGyxe0ayA
Alj7dGxg8RHwxiyUFVozEbhG9XwSQtVyIu2q7RAD8quBI8S2pfRiyfDoY9FG5sKDzgG+OgmP47It
MsjmMq+LuO9zAq6UlsM5HASfMdjnmheigr+XozDo90HiS59Z5THSzbpLdVWsgxImZ1XQqAaG8//Z
O5PmuHEtSv+X3rOCBEkA3PSCUw5KSanZ1oZhWxYnkCA4geCv78MqV9mS3yuHu1fd0fEiKkqvJFGZ
CQL33vOdwxpnuUUrgnuOkvmslYOqqB4dB3d/3wQ3TAbNw2p3ygtxE2Wfl6kf25CjEJ6gZ7EAPRrx
7Gvjtv5Hj2xFGY6ziYZD5Wg/1GAdBrKEuoAGLxeLjxFHi6Y2cazIQzVt96zrYYiXOM6UrYkmsmri
ZdKlHUoMEPCas9JvYoE3cQzLdqpMFNQDcUO3yWYaL9QMBuulK8qkbOxs2o9rRoaIe2hHLrH7U/IL
6OG9jgpMijGonMyGMd8BaPFWfJxYV9hV0InEWoVJGIY3+4WWj/8uC/90Ed8BV8EJBEZKEGD8TuG0
atqLyTQOSitN9trvxXXNy3H/u1cJ4KIC4Ap4YIvnJW9fSoX9jAfo+BKirO6yYk52mzdC7n7zKnTz
ySHrhCCBhjDyTkwPhB7m0cgmaavBCXUHUVFxiAa/fxUSbAK3QyDevxfSIQTMaPLaJlkyyE0oW6C5
R2QE5v4Lxf49G8DwcsBl+eh7fOowB/DWj+LzqIMgz0iPlzNLFjpEtdHqNTrC6vN+camfVgEuhWQr
5joO4JHAfYd1zEJgUGXhnSuIrx4sqJNXos3X376Ka+MT8hwXALoHTODtC1J8nJ1gGkWySpV9AJHA
rjxmWenvfj64caiDlMGNFoF8//YqNua2NmtoBd0EsxZeorqAL8n53ZsTsw5KfTADPu4f/Kq3V1l7
3mRs9iusgiHYC1mqyxmzyYd/fy3voQ0QIW+u8u6+maDAAx7xKuBstpXUxOr2no82w7MGd98NrvuL
tb19zj/yDlhujoO3DmwYlgOW99tXZbpV+Kx2edxs59DieVe2pmi40OhBbrCu20Lkv3gj369yXBIE
GwBEjiXhQXN6e8mqJKKYoLTGUpbZXloNFIdx8GPXbttfvLqfL4XVB7jLRlmBBOP32Ig1rIbSZfJj
iwRt5KkOIEYOLXuZhf+LV/X+hkLka0D+3FFBJntss1j8eO/isKHbbM2LrazApLToOY175aCp/fcF
8p+ug2wnioWCpQJe6e11hHFlHmSlF1dTMO+8HBWjXBj5xfb987JAoFfgBeCHQPZgh3h7lc4MIBVs
rDZIQe4tjmGGYtsiTVoXRf08iRb6lTst9m+/iTCpYGMinDjgiMi7XakS3Mm0wTSxpbJLMVNzDsrv
il/sF3+CcT8uemyuOJYC6jF4QxEUsS2bHyAffxjaSpKgTN3wWYXdyQ3tSEdzLKMgWXf5fbDro/YX
n5uz3bk/XRQnO4BGQrDy3702u3eobALUSDJZ0y7WSRbXRx53F/4REM4vtpE/T773VwuABrjbVsVd
+91LpF1V2Fg/ZaoS/8sSl7f5fo1vobLG5QEVVKxjsBzhax924d3Nv69Q1/0PrzRAEopNESfu2972
3394e73KmeypImWqIxmiot5vU9FwDbOY3eZJ+aBi8B1bvRuu0XiZJeBO3LCKyjBPhz2P2Lm91BfV
zbDPU578+9/mbK/75/fl+9/2bvNxA3Q144D3BQ07pKzhke3LZD52j+rQHPybIV2ORfKrT8N9T5Vt
Cy6AE9lBZM8GsL27nRimvZW7AXJNmO/dNIitlB9JpPc8qa+sD9aH8mK8zjoIzKF3zq69lFxYBzvW
J3kvz/3R26NP+cWtRn56JzY8MNhAcCRYuig7335K61g4uRjAI+SfvONyELGVVHGXYuRDo/wC6FCE
Nmhn0vaqu3I+rQ9FYi6qnbr41em9XefNJ8JsD+UbCD+wxIS47zY0y+302izCSpa0jZsdDfuwjsUv
7r73xypKD9f1N3Z6c47YfyLAPyzJYioIZjwGFGskI34We/mLDfPnbRlEJzx0DDCe5+Kfb9/NskK7
wdbaiwvez0e/9FqwPL2++Pfl+5+ugrJwo7m3It5+d8j4S10QEVRePAMGx0zXniNR9cvut68S4DRD
9hRaOZw171arr5WvIT1h8weHkVqy6u+ZXJav/36V9x8J1h2QW+zxgN05top3u0Q5Ykg3jZ0b035d
IL5nTloGpg0hgvpxY5fq/O/X+/lI81CRb5Y6PHmCUXe7H35YAqscGgwb8KowPiTXJUI4dpOvhvus
ZdZ5rcEZFJxjQPDvV31/l3G8geCKPdBbBHXb+zs/mNYgn0Xhor5y1jDIIc1l3liG7dyZvy71zd9w
/uue+YvU/yI705d58e3RPv98+T8v/35e0J+Pdfn+/28Pgvj+1XX3tb0b+69fx8tP3fvv3K73z7fi
ct+uv9kY3nzxk6Hiv1gm3j7LZ/s1P/zkGz/FGx/Pj34KB00ErCxYIf/wz9vveeOq+OmZO5tb4fsP
fjNXIO+GM8Tawd9HHdxIHLvNN3MFY3+gUoR+BFM7PicUIP+YKzi8Fdg48BdssZk413C2fzNX+H94
27MxUEtQbCtwDfq/4614f0+8q/7dd3fe/3H1/34/eXe99/Xx/2ZP4/4JgP+4xzMG1Z2gpd36M/gn
3526gCInR3YT6px5XavLRs7+Y+mpAsKLvYgPVeHVmHc0nftoulodwDIFd9hyhq/lpBoZ2dZMUUJU
s+xCC3LAk9sSwK2r1S8YE8qe0GTljvXMeFlBXOBLffABfvpxUS/5WZG17SKRZWiiC0hyVtRRIU9O
NssillNVDQA2S+dgcQy4oiErq+uptnywaJpD1cVQaliTYPK6pyUzdJvCBTrquWE6VFnWemkhLAwH
2qDJAfP3Y++kbsWnB5damHvatRk1BPpqaZLcNepZ9MsCFLBUG2TuGjJBjR+KLuKZyL0TrU02JBWz
aXXsep+0x37QstmN5aL3ngFREmrwQCasxtpv0hajERLS0rU8zPuqGmRoZlrbSo3EboY3y7HyEEIM
wEW5OP6z9Mj6KhmheyuboD8wWqhLy6nLu8bi2uygwNT9kfIZ4LPhU3k9rqKHxFSwDqWB5YEfGwYz
fKTKzJBGqkB2idWK4AwZxGehTTpxUy0LmEmlXHJ2OajhFNBV8TFfsy6PsAt6t7XnTOXBwi3vAFvN
MeN1A/HsAIG/Vqbu13hocrJGGIYMai9LOfKoyfzmLucduWwaIWqQU8aZ0wDSaJ4MitD+wLN1JGHQ
Z04dgX5cIK7OOVbNomoIrYbLtjx0va15yCB8m4OC+gjIk6ul38HsYb9a5Zi1CfTv9YnKFYBCaVx1
cpdaiNgGj+jt5kZnRQRxGTwA1Vb+OgxB10NccH2szj7IPoB8oF98UL49Zovu7G1cmrWf7ax/yBCN
Bo6xCVyMrVuXlBGVLfxqbjYNiepJ2SbjyASUemXIhcP9votnyxmrXQZmDbEnlWy9uJmFVwM4n4Te
caDVKRozOh5yJTPIgdYKFmSdYG8Gycx6C5jdZKcSJIUVly7gWWA3mVKJbgOdJb6j2UMDrt6PnHrm
QFgC1RepcNzhsVTG08d1ppJEpcgBmlu2hX8OzUBU5NZuNNddqaFA5HYWLiDERSixZg/g+MWCV5KD
kjE5rZ54O4s1NSLAHNazh3qCJF9XznEKaheSiENKAllt9M+lV3pehD97dlLTjHMbSlKvt8My534I
AGCQOxqIyT+OS8tOwFxLtuOAxPUlbzjkGK+ncGH5ebMcUW90ST9XBJN/2zNDPGOS7kQFW8R1j7up
3mGIZIAcV4NaYiNHtUaNXCHoO5mtP5vS5y1q8aH2Y3TaLpBzv+hetbaHTwr91pTmrWwjO+hmfM4O
hZBIbch0fxE2uIMCGo7OOD5+w2xoawWRlRO06gHu+5e/iBtrsV0FM4lrPi0bdsNmt4dnjAtyqnPT
AVqA5+BpzuzaDqsCs/jYNiO0LWUBc7Lz1fR7sMVy2yddEUkNRPFQB5I/47UO6DMqzyw3dRGI5ZLU
1UhjVTi13q9+nj1N+YbnwN80ETCQ0oHUN+UL78OgBncZ6sApRcINbHHRoP0s2OXgXz+taNmfg6DF
dN3hMxmhlGeAFai/FnbYrPhjbs2QBxo/X7AvVDRrDrbGgZIEHLIFLttN90zQ5aZY/QydJ3HsF6v1
9TlXBJvpDC/F567R3qNHFYMmYOoOck9Z2W6osGVfj33VfQ5ywN5RZvHl3sDveC0gSn0gCq81Y0bn
oT2s7K7pOqB11WTWU19M8jPoK3MP2cBBeTnYvg/5UNufpdP2HjhGvC/ge2bcXkvODU6UxXefIXUX
n/xCei+V7JQbFYPpcRjIImsgnVdGJRTgCGhi36Yfu0GUUCS8iV8Ji8ohWqkeoUIDMkkJsx03BDaB
TdEYzXSUQ6/uUBDWNkw2WoH3n7H/YJ3iz5tQLTtx1dQQ3a1+4NV+qMhqhbOW/gsmPjMIwz5v8Qtl
09kXkrivBGr9Xe0bqwqFENAAQZvhOOBFvRvsZi6ixsO2HzUQNW4tpkaSKhzTdtyqhcy4VbuySzzj
jx9Mv9B76ul5A02a8dRkVve1z9bm1azEqrFh4VaJVe2SB8jxcu8E7QpuyC8pj+uqbGTcLpszsJ/H
7KoAeKUdp3MPKO2nMxnzCXo7Lds2nL2p/Uo208BfXd7/r4D/B4EVEsXgfy9/f8i9+u4q/vZTf9e+
Poz40BY4qt5tGvB33Uv/gLnT3woFzC8xuPxe9/p/wGGCNo1j2o0VgX/7p+7Fcxe3khdca4DRAVIN
f6vstVFAvxkCoAHEOApDMXia4Y58X4gGHaKoGKqeuGLNee0KdcZcgB5Xbl1Owl4SViGw3ZQ4UwIK
qXsm2E42lU942VPVF21SQz/sXW7FvtJ15JcNh1mF7soC8CuMpA92rvYYaXaJzYSIauAxwAaYTsY2
M5HwH+HsSSqud7INctwTxRJDb2JhvZTrE86yBosfThffFirWS1aHdmN6FHvTdJBOkMXEg8GK9PwL
t8opadVQ7VzhwSi1jNdTZ/Ioo0twVeqCJWCqwOA52DIpze1wFfDw+X55q9380gvEZhdwPxmRO1EO
3Dmo5zXMnfZCaTeI+jVLREvchBEo6BX+SrZ0gFJz97pZCnhZfLhIES0TKfzhYO+be93Ml8wf75qa
4jmV1fNSBUfqyXi0yRKvMCzTmd1WeX6iw5j6s7hdCXvIXTg05Ezd2NCMJnUOBKkQHExfozaAhO7g
HyzCprPmNOOowdu6fc48jd21KK+F6s8jPhKr49FSBEFYsnUvHUFCf7Bvh6HabJO3MOTdWuBM5wKj
EuLkhypvGIBgutNWC4zIuesl1ENQ4yvtgiviDnQPCnKKFrF+6SsFistir2U1BnBhwYLcsPETZd0O
wufLBEYRb2ORKhnEpUC5DesRrKNDu8Fdr4F03ChrV3gPgzlpmnzZU1NeCelmSaVhdSBlKa8dYh1l
BqYPhgPUJe16WXB4gidCvuoGJhPts7TsceJ0hXkdbPFABixIu7EvYN5x8A6VWJ6seFIDeHKmTo1W
H5mpj4MadhaHJZBKD9a8oopgg/AANNR76mRXvCx5CAPLJ11gbMr9ugkzkU0xGMgyFA6qLcA4xX7l
IjiumSxSr9OnuTTnQQF0mHsgGp1jj6exNM/Biof51hOpIOX0GrBfG02ztwftoOLCkh+k71tHV0ly
yXL4VHw+3eQZA+Vv12Bg1LWY/SG2FepvYEBL6GjvFihMFa41XcIa3w4wbzpkRb+kc2vixQru+dof
IA7sLLu8L4V1JasS8IF+8lfXSdu+v9fBil/QqnI/iEInxAuA/PJ535XLlDbYqFI4CkL4C7E0JgBw
nIOH9dG7JR1f55Cp9Zy53RmGzx6rZbDjmtUJbdTe64Npz8v1ReR1CZNVfrFoE/O52OE3n027PtRu
d9sDxEjMBDONAy4rhO9Dx+j3q1AJ6GtATj5jo0SXaXsHWYGdxjxggGFT1UmRUTteOmguTbbxtGgK
wcI2qS7h+1sn2NbakaxxPkzyvg7Yl9WUZ7QdJwcU1A7+rxrfJNoUcP29W4k9PJUBnhQIPw+o50+G
tI/NDMIBxT9AYjxLqxOoIuHsPa/rqs8WW596pyCH0QD7EMBgXKZUKMsFDw+Y8cRmM82hG6BanzKP
hODOlkQvw14s8CgA6fzSuLQIu2y5zGtyT9ZqB/A3QbYCsCalk8Jp9pzIGpYKK4FTYQqz1XnuxAC7
lwvgMjTFOfP9y7HwEqBC4D+kcaBOsjmBGPUkIGXUagilH3xtcrD5DZXwp3DUdPJS1MHRHwgeOTk8
4nowp62PAyEJnLj+bhnmKmxUicqzZO2tp2F61eSmzqsjBrpRi5qGNqUMPS2dSBpxIqa2I1q0E/gP
DiuK8HYu0fu8a1CVY9fZLa2GJdL1YStj7D6w4aHLFw3LMWMyydb2PM6gBJfZa298Uz8E3QJHs0Ct
pGDfORM1GHQ5jkOeN3cGPKtLcz2PIGhcsCONkejwAYwmvmIPTM2vuio1Bnptkg/zfe11kDkW97Mz
AuinnvhU0GnXqULFyxz3TfbFjOzZX8RrafTecOvaKzh6QkvDZbw09bGxhmk3zjyIV1u2p26c6l2t
Ou9ktaq/yVdNcSAJc0XQ4JpwcAYFVEr1iWubKR7B5z4WrJ6u2rrMgYzCU1msTEY9UdB9HJk2MyJA
ZSDCMZuHC6IdqAqltiJQMHVSSaA8MBndr3oGLqzoI2Zk7ol2oo9YU350huLGoqaOwB2fYB5RB4NY
iAil5UcNJixlBP7Win9drWGMBI5c6NbN174xNCItTZnDnlbmPwjKQL12eRLY+ZQ0i/IP1py9rlab
DDAlAGYF18oayI3rJA9zuaROjy+mIaCAcHh/CEjnhUCfTdwDVUvg3SzjIR9ue0kvi8l+6kwm4pKg
QgaQvney7ACMtYhsczvDZQSzShei9o/tacKaoLMJmyW7Byj/BeZKFspGHdBVrKEj8zxcewBAMrOu
1GQ+Wh5/GTtqwKypDxLek2hU8kyw2Yd2qf0YWHmfQjyvYhwG+R4t+k1T0JfGtp8heX+utHO79LCc
o+CyIrKwZ2/OhgMU/WMp2novxxZ2a6GeQJvIzWUKtwqP8wBu1Akdv0U2f8ujnAsZKahJaa1p3Fjt
GHUwNnoDsBQ2ncehRlM4XcnAO2RsildWHQG9XtI6iBnpkxbjsL70wPZ7xbkLPGhOC6yv5bHW1XXn
syPWKg6ZeQdHfzwMBLdUg9EOuuG1hGfS6ceDgGoG287FBDMM4kfSrsyOMIddeaSORtd7LOb+UvbN
CYkJR8lMqor2UPhQ4Ov8CHP2bhLrjvtLJPrpzvVrzOXgWVCTOKOPPqJ+nSMy6ztY9o+z4NfjwMtw
KapzK0cWCyOgTvk55mkOyOG+4IfWz18ECWA5rcZoGeFh5ArlVWtd5tqt4Kgqp7Dt+UtezEU6e9mF
Kz0Wz7oCwLc2lyQXYzKt3ouVec8gFzMYzmrr7AnJImah9gOVHSQaVpD0z+r8t1qV/zvH8ORf+5C/
H7L9vQn5awa//dTfAUcBHtyAWQxFMjMkIDwA6HsvQvBsXfBvgUsQN/PXoP1bwBGm8zZYhC2e0keE
Oh7p/k8vgoe+YTCPDgEJNR5CLvGf/tYi3qgmiHP69vWP+UYEcUhvmxHokBSCKN1kIjxgxX6nTM0E
spjRFQTqFhOHGF2WdC7ysfI+TzOCVl7dtvIm8L6eV+qDmSx5WsHbyURRzKbTDFErH30Do16Ujcp+
BmdBXy1p5/tBdv0N0T62Jg3GlGDwgAFYt+whVmBbyalzUenRhQm+81+cqffvKAwi8Zqhm2eSjTGH
VULC+1Dmj/mqikddDQPcGK1ZEBgxmufBEssVcojWy2oYDSjxzVXcLEv+pFiwnPwiaG43oRT+xkYe
OWbV1zqY8pMdZOZ1XEs0Rb4l+X6dzXiLG71LFRyPL8rNnSshyvGyAya+ofDDyZob7xX1I5ylshGY
W7nWmAqu1L2PNJodsJ9ylzv+HmbtWkS+M84J347QdmL+2aDwuOLwXZ6scVlTYZeXGIN98QJf60Ml
ZH/u4DkdAHOXMDVO1YphNPP7VFYduDg7Iy9YQPc5/FYXEmkRuwxOexg5XH5yBZqrQbXerqW954aM
N/XBwG1UhhwhDkjmAEp43Wl/+cyUMCxaymA+F3VuX2k+zXZkbDVfoq7uI7ME5lVyNj6RdlhaELa8
9fZ25nuv89CiNofpJAPeCKfY2uGQT6A7WZgpjh1Jqy7DST6VFrmCfQJjSBgZyad2taZ75HFgVrrA
0IJxjdWiGZL2ekAWyJAGEwD6sA4qG/0hBAQ66PGSyGI+5Es9Hle3LK6NJN6lUvPUYsC5IHxFYXBc
9KN37fDBXLTN4t7pPqtvoYN2zW1gtUsRBi0kLwgMFKEmsFT5bsIdkedRXlFDYa1c9BLVRa/8XVPh
rg1tR6grqykumtWIc7ca9dkPiubOqBrhS3joo7W6+8zu+kuTDwLjdvOCJ2WKtHW9DBbXIZ7yDH4k
XmFw7vnRPJApxXDZTW1FhICLtCijxcdZMXV3flnoU7+OazJm5fgFsoUX5abOLoMl8L+WxocjJyvg
mOKqcM8ZGfnOtkV7LMk6Jb7XuGDhxbzrfd6kK83bJBNtj5OglzuB6hrZHXbno7kcO+TUFOtlnnP4
/4Z2mRKwiesOBj2d5qKlWYibwg/lJHOYCYwab4F5t6fcdTRKzLL8wPquBKYeaHMDkTBD8AlMMQnD
E2o+e0Spq4wXsKNlbb1GGJEpBDzNCxzxhsK22Qy3fLXzA3FZtuPLVKVtoPwqxMBsTErky1hZfkFh
UJ+s2XuiumYp7nKo4VCFrIRpV2ehh3FlmtsLvWn5Yp/LGolodmCtkY1RrDVNF9oPxj0M/MhICIy+
WDI/Q4xZTihqVtmfEL9QJq0D9wRkAJ/FSBqYRDgTZu3zUtUU52wxP+AvWqLJ9fSFFeQylmxVD7NH
GLiMwFZPuVsUOzN69uO6LAQZcLlJmg67pBRsvIHc798ROKk33w3haWVbE+Q7OBJDl4yn0hvRIHFG
ToLBxNIj/eGjcuGBR6DPNvqZe0zgV93jQ3IwC2iIOOaeVe/xudoQ94wrwpIsdhtCaXP2Xevke39W
9JOLH9260rl/MZmDLB/Es5h6B6Td+sZG/D99bgNYxRH732eHfz8y+/uZ/ddP/D03xKwP1AzC+jHw
22LLcJT/PTv0/0DY4HaU40FxBInGkNO/ndd48gIGjZgNbiAJSDP+/bzGYwFw9CP9n2Pa99vnNWIB
353X2/AQKBP+9yfaY79nb7TbEK+x7FjUikCrlGAVCRJJOCx79xwpmXvLn7+sEINTq0RCmRjAuxLA
oTeMNcX1RPMMgwPvBa5Ncpi4p9LRa+BNahYet7o8jA3clchm0om0ep7QEpwg7PloXJoA+m4HYAlT
83CeM3SlU4scCuTLRCsCGJBqYUEwHJ2jdBo/tAqE48ADuJeFu+6UEq+iLim6rrXfDVrlUSkxeVmt
LM4Ze+wXJ0tLVd0hCRHhL16+fnSoRjjKwK96HaTj2n2oLcKjbvKWCIaRDwuGhXHvBh/psJyKNrtw
5PTMhHNZjMGFYbDN+B0M5Qtw4mncQ2m6xdnUhP2UR4hWgZPDDjCW8psTKYKPAy92jRkfqoAkraXw
0pwRZbtj7iATwuw0VbAhLWhHlop/NgHUDSiqh7q0MXvhTzDzT5HCeETh1MS/wGHhQYdG4sxcnAoV
xGBiPtW2dkLBGf4+uoYrcm1SGApjH2USPq0zH0on7Cyewlx08ub2JWvzVGu6nzpfJHQcY2YXm00W
A5vGHvYBuvFQVfprNXJxCETenCEqlzH4HBK6g6LbXM2LgCL0EdYSegdfxx1iCpD30pu4bJCyJm2M
OnIhHlGkPqpSpUgu+uQszMS0EtChNBzqIC4T5FrxtJPz1aKHFsCC/oBwAzR8vr/nrD3WbVMkaHlQ
xgVwWjSbMKWzEyyG1/DwY+Dr1faeLfKaOhgTgoU91GJBRJVq3LSm7geEv23ftJ4XUaB6sOdxz6B8
7xCVKF4cg1bRabP7AV7i3dDrSxwQR4w72oTJ+qpv24sa2QnhvNjjTgOGO1Ht7RH2tJ9nkSCbpIel
Ou8j0BPOAxKLPnQS02hELnEMkC00n33QwGSp2h0ILfvT1BZw63OaR7Re2UfWDTDCZ7N1k0FfiyBf
D1B67QCjxcVBukywDZqNPPlzJg4e9dponusP1GDE1HYNhoCQjLF6eH3o+bwiTa6lscV4/Uk5jQf7
VDnHphkGBOjQ9RHEe1Iu9kVlmmdt/HAs8lPZ4xZDiBG8PGV/bWfrclVU7fMgvU+FoM81Q96IVKuM
qxaZE9KwGzG6V5gEPfUWqo8AFp6lz58h4J8yWLqhXlvHdtUMEjAEzBzLpBmDZ9y1N9ojmF4XXkjm
Aj32bIelrJERB2I+LjLUFtzawYNuYi/fhrOZSRxJXzAb+irHKqk9rCyyeIgyaQAWtO6+3qaAVTes
MSzJHpZ29orIls+FVV3VfKUh8lw+4hMeL5RHZFwusCgWQ/OcT/qLA2IPB6ZcUbsXw23hfMz4JWk/
Trj3+AMmu0GMtKwILvYD6pc2ytc+wUNpI1YWtwBKAi+bYzeAQRKK4bnKoZ9gQr/oKsw5Co/Nd3eX
dV0DHdmqUAQvkEXdh9mydzrTJHaGz6Jle2f8bBF5SYZjq7wv7jDkSSsQocbnaWtTMNcoXRf31tja
Ue0UCpEwpMCqIdvcdnrwZQl8woyx7/g3GpNGizZ2hH1txpIr9tbYX9gyh+srxyhs0ni9vvXcBVzh
Tsg/NLk425PzqVTIo5qvMqc6a+TAIflgDjOkv0CJFx9t1sMB0pMrIAUOqrjuhFiOUOjPbuUdfDWK
3VKo41BqvCP8AvQAhggOxosY6aZ9tYe1Wu5gEH4thG5ggpDDbihl0rtFHi3Ad/0gO/G13jEr31WZ
TY9zTfbNhIi9TF3qrIaTEztoV0EJMUMblbrcIWeOD0Xqu1PY0dQVGYbf8xQ2hmAnqhpMwRG4UEBi
QKhe155JbcfKRf4hQvieR4boIEeaDZDGiDoLpNg7rYvEL5pZIakHWKYtcYMCeIxtUd2Mpd9HawYK
CPmQL26WxZnT3tUYnXaTeuzgabNVnxobtdZqYdBjmz6elnHXVkVaZ+bKXs3LMvevtHMAzmBOC9Xm
jESfL26VV7GAGztkm1FVrvKzW/JbpaS7k71j7y0odsB+dlPRKOytiI5ba9SWAbyx4GouPBxl4Rbo
0OYOzoAes30ioalZDB80sANNm8RDHe675Y1ZpidDurStbCQ9GsWwa2kg4wsaFsrIegJudelmMPct
0Cx33mAhSbIZFBx8NgSQrL8wNiRAms8r1DyviEGbYfraoY9oJQQeqxapVOqDCnBmU2oPqLSnZwQC
iAMcqSKsFWbcrD+Rxd0HjbVJfc6pruozsNEpqVl2jxTIW+TMYOcYMJEVRDxJXrwEgeWHSGP84OB3
oe7WIvGm4TMENGhGFpR+ctEBLrDJitMKKyUfp5seU2t79Q+BO31wnXw3e3o8im0fzIv2saBzt8eZ
hqA/OwMaMKGWRoYi4BIjruSAoDnF0RpnTGMgbXVPTk+QWwzABXQZre5cAC2IuPhf3J1JktxWmq03
VJABuLi4wLAcDu+j8+hjAiMZJPq+x27eAt4qamPvA5UqUarKQb5hmuUgzcSQnB7Abf5zznfCYJ8V
Zba1KlaroVHJbumGp6WSdzlj/42MjYcaMudO8Nk348hvI5Rpu0sYm270sGq9ocgYZVRVvMFv3O0r
Rfx0CAwIG6b1LBvLOYyOxuAbYNN2Yvp6MLP0YOh9c8K3123G1Gp2CcCwI9a0+1xWmTfWvbMZCnvf
11wDVCUNtjidfaOpKlgdDTLHapQVoggus4DKCQnqI5SD2NlF+SZtCJsthzuv05vEY9lBoChXrSKI
l49wVS/CPGQgjZ6R1dkB+cl3QvLJA5JH3sZ7QMlPY8vQE5BEbgs2WgSSyG4EO2aLsoYsHOiOuTFX
PQWv1bAZS1iYip1lY66yC5agxWtRYhh8mwxal9fCCsZ7vtd7aK/IfckEvQ4hJwAPsiF2/8I68YXR
sPDUKvssfX4Y0YGYERc7CLI8Y6tINKEWzahGCeqR1iAj5augBPlD90kiw0Za5SaxCk8EVJEO0aKy
ydC3sHtSfxn5fZVFCFsG7WrkcLjpxrz6ak/WgdgSCz15bU69iF4AI1eWGUKYrhfXBWUsQSFzUcpm
FDOJcpavEprTjJ+cHvqD6sZHsUpt0Sq6IczfE2S+h/8EqEb2FsSwjq9oFetaG7hmg36XrUIe6lS/
w550IBCBK2SV+zQu0odhlQBHM3hwW8kDG3SvBSphjcoLSuQJpt9eoSJmlnoaGfMHLed2ic4IVaTf
iIXIb7eKkFVnXvMkB28xosqkq1QZyvKOvGTqaa7auap9gEzD4r4KnNUqdbpT/hYPkCeCmM0YNdRY
ZdFsFUinyc23LZopnqruQvSZ30kIGKtHWSWhcBmWONoJzXFOwSq/pqsQK1ZJ1l3F2VSAqVVN/Wbm
KFZqlXAlWm6BpitWcRfmkjcHC9vEKvxC09mjpKxyz3uMMjyb6DooxTwDIcIb4rHDKDCfgx8dsnKJ
vBytOvOA4DysynM+QLNcteguNG6qVZ0uVp26qiKm8m15x+8YiX1yA18haxc/9e0+4ctH8pZMf9hu
lh+jgcNu0To/WfVxZKGtI7POw8X7GadYIpHTpRUhGq8Ku5LBj6EZ+m2mjG94mHov4H09AAB0b3EB
+TVSPTbFRwu9mWnlHt6G2velduhXdR+PwnZG7kd71ZFdDQn2wjiMqzVArejB9STSVPcG3oFeJwGe
4yZwV1tBthoM4nCydgZg0Q02BRu2I8ACtjJB1j12YS7BPp+LK7CeXWFEKFO8lXl/hgU1bW2DnBWG
h9rJPuATbwujeRwwRBAFeKpWhwRxXK9fPRM5UJytjY2imDp0jdVZYWOxqFpH+DWmi3qFUJQlYS3B
LEMzkx/T6tBwsWqsQ8nNsJo3MHHMq5uj7rHslVWm4/JX4FZW14e7+j+CkpuWgSXEXL0h+eoSQWTo
fQPjiLE6SIrVS9KvrhJddfhLVqeJtXpOasWzr2lAn5LVkbLMmuK3X96zy12bfvg9APJvPeT4XWZY
gz3/fNDx8tcimj8TAuuP/alOsDYBkEdu4Bz6N3UCCcIVtk4636WbHeHgH9MO87c1uM3/hEmiyhYm
Kac/6hdoq2E8RkseugXqBRmDf0WeQA78y7gD6ZpRDEUPrvz5r3XWpodfgyx2yPhtgDjDFU0O70Pd
lB91IcvAm4xl2nEljvEIYjP4YZZTB7nMWoKrMxXGWTWTfJhqAKRQ1YzTTM6Z+XU77ca6mQ5qXMBA
QEAqnjM8C2Bu4tnawbCIzryLCNHuCE1CRd0VK1fNtI76h7qOr5HFJt93s76LlgTUHUIJTKfsImIm
AMViHJdlOOLFLTdxGt2A+uCkjvNwZ0/gzKos0vZ9WwDKsA0824PVcE7u4PC7ep/6KI8DPq5J7pnz
a76JKOKlzHePZWqbfs4pfcNhK8An0yOI45ecDKaNpvmKY42LsL4kmL9isNkDJGctPNV2eDCa7BET
9l3iAkQ265chTAbfBAi5y5JhOk0urhw7HpGAg3jD0f5uJFXOaGRswOGQILBNtXVHJ/Wm1Bn2MP6+
m7qZeaB5Z38euTlnTCM3mdt+4m2pPD2wC3yPFQfLpdPupxkAeCi4RWaNXewrjfntgAF3GyczLFZH
7zhvQr9sJ9HcTaldnfKFZdly4mHf2ViJ8sKxTvNShtu8XUo/THogR03VZd9MM403kSajSxErj4Oz
39lEINh1wJH7TbFrA2tNM2wTMe5Hld0m+ZfAjr7JsnjkPOH3dl4+6rmAaOwWMbpSmwe4Mdz8Mo8B
K1XWs9lqc9N8Omab+4NI0UDc8Z2hlsGVeZXqh2UVYoIMRmZRV+hcWNIZBffRV9UnoMwzO+G2lYyI
rphufwbMUrU1mhKeRvQnhh5RznAeR6C/pvcHhr6LtecxdHQvrvvlyl97YZIAIpBxfH1sDK3F1DeP
DyLDcJBKt3m14XxyzwoiB+y6ztENqdh9ADIK940syBfXTaofyMolGN2mAklZq7o6Vhh3j6PojBfm
zfXbbMM+5e427PPB4UDXZto4b8IYq5VZK5uJ6pCeCZiU59Qwg4uE/jUBTGvrq+v2w6VUba37cZDH
O8xHxqUJAnmN67rzU9DdzxMc++dfSfcWARFfRIm7y1eu66bXVL5NGZ49OZWrznXRqru51uq3gnHn
TjJc+QKQNXiIUEzPjex49awS/QGLtn0D9JSr3ezK/ax1bXnI9Ca/4g5wnqzAcZ5n7NzbEu/wDQwj
wFXOsri35EvKe63slseIQ9ZDxBbrY/tVfKfW4NwO7hT4lTDiQ8Q+bvGoL3zKYZD7Mdc0zwi0QOMm
ao+eLWmf2DD5R2wEvenbaHBcCGHNcEdOh/EcgRgafkHpBylsVE/EaiXKuCtKX7exkHuhbmof3H9S
f8au91Z1RrDNK8TOsTb1bFObcfPilnbri3Ih/EOIhpUQGxgvfWUUTxgY+30aqp5aCshZE77yPuBd
n6s6eLKtYNPUwoH3pT8GXIaZW8cbMwvcTWPp3PntqUSBbFLlTJvCHprDAq3/EZ7mV03F2TOJH+Ul
+pd8UD63p5DjEVjDXW8fe/xSFcRosaSPYX1vFKnnZseYNz5vMfVofTEBYlfRXmrQOTynFPYpJHYJ
GYfzzi23WHHsYWLWG1sLFn0T9BLFEQTshFFEK1mKcm6ERTM412TqzAvm9GpTtFJ9D7hX3dkzH3ie
hvEm7WoA5bgEHfzzkfmqC4a0xhwB2Owwd6edR2LighOq3GiUL2RUsWCAKQ8TQ/XdgrA0l64vuuUr
7LrIy2IXOcepNK8J+KUSc09PtsqDHeC5m07Nw5bbfM6CpjdebbXtM/kt/WVY2F5KZ9R3LavXXh9y
e9t3ZovRPsgBJhfzrp0AayRiJQkunHQKqwbaMz1Mqnw1I+dQDa7YB3pQ77GhVCezkc1hogHAZ3w2
fLpRV77lVMSsty0nLrhwtNbsdcWpypvDYFTazaD1hj+GlvDGIip3balnh3YAuukQbsWN2O8FGwlQ
XIfbm5sGvHlWus8jZewciUlICohPRW+VZwQ0/K5jnj24mWvs7CwxtsTCtLu4YVo9iiwn7k5YCtm2
8gzoUId5GJd9bhHKyntVe/ok81ukEwpD+ji8tVmsAEVgpRqjafCx9g3vptX1fuCKDGTm6rjqcaHB
FWOrENHY7iMWfgxK2fRQ6WgSUyxf7FKbH+zmLitnT5Wtexono/BmWSaeLia8PKPZ3qByNp5RcYFC
ZEN+c61P3NaVssxtzxK4AUlonaKAAgG8r71vU1xyN6SF9HrSxnuIhuyzyngSLWg814q9soubE6aZ
9FXopfoR8fvb6qUEGorFKO942/Vk8iHc182+os2Ks6+wKgSDxpyeh3aBtJak4KI9klLfDREfAtuO
n8RYX8Lqy1z0DiPNpko2ZVkblzK3825nAO3OPSSd+SiNoXyIiBAaCx5ZoY8Vly6zU28uMO0boh5M
wVxmiEy94DhvFtzcYTyE27gDY1dlmuMtvQCxzQlwm5I783Q5OKe56OStYTkzUpFymRwyDtdLKhpm
r69UsR8FlUdum48byYM+m87TkBc7zi7bWPYvrJn2BzbPEGG0MLkTd/UOIqRzmKda3Ka91p2rGvxp
xEVpt6hF23Uw9x5Zg5IbtqJbTVemxRh4tL/KOqmubWZxmFt6CoJa0FMPxhS2Z4egnC+rxd3VQsYX
eCbNwzDQRlEVMYkfLmzfgNjxZsnktaxbtFhb09NLxMWdb2iJ4vsci9mHGXU5IAZuLZuy6Yk0Bij0
LdirysqvpWlUx0GztZvZhAscLAJyKTTsgoCWfi9Se191Tngtxja7SndsvU6zIeNbo9sRmcthKeu1
u7HY7kNfuE32UXaBfQzDuPOdlC+sxzT8MCUR33c5v2isgmcWZwZaRRPd1jMCCzEGgyshyT4zgywr
hvwDWQCBSPX2g441+GoOZsTmQ5/GN+w3uOBTrTktZlGPTEqS5i5yE3UPnJams8Y0DhJl/GtUi2U3
RMFHGlErQkKoag5JMxdHvW1qP5hkzZDedXzI586hSRK8OmjWg0ChiJP7xIFAS86m3QJLZnrXpuVr
mVvWRQWai3VAJvMJ3lwfbJLJXXmWs1N9SR3h4DuJp+xEOjJe6JHgrUSCdPblVGMZx0gu7wWs762L
/f9AZj5/L5FleBU7mcG3TYaHvhLRJ5ab9oGTX/5Jp0TEZ+yRSuxJe0SZEo9WQQQMgQJVr53QEIyh
iU5Z49R3DnbtAw9MfArqUNO9JkPXSoKlAvlXjrEXNKgqWmyTnyyoPbukjcBSHSeOx9A1eyKc5mwn
gzVtESgEA7TZrZv2w2uAEPURjZVJMMKK2xtLz/urIB/2tF4Ynkh0z8clLMO7KmzWcW2fq3u7caM3
wpjOTSgl2UZtCi6RPsfnqkmNG1kb6dfgZ2jJIu6LV9h8XxhqP7tiDfONAVjKzcxpbo/xaTzibWEu
knL5KDZ2aMujUXXRsXAxblDKEo/bvA6b/Szj8L5YUAg3tWsXyFCcSvYBNR5yo4tyYGzWVgnTATXe
IaR9VPVUvdhjae0xQGDYohXu0ka9RE0NNbS6SJ3MQtpPjMas3BvTPHqmOCV5KkXiemHvdn7duWzW
bYlWG9capyCDi/uQTuiLVAtEH4MyzRsnDuub2VIZe3Si3pyaqUqidUa76YSznGmTQxMQI7+lxNBY
sgqB9EpRiu1PZjV+0dOpPUaKUidmIANRVh0E2mus2P4Zp4NvZ6ZTOletr/rTrLLk1gSIu4vsCgR+
UAed4LCiNSTaomhGZmIKd8hZOi5SJRGbdciBeZoyeY6ahTvNWKSVTfKFEKdW9OVbpg+07zScuF9M
+gVxlBDO7jctH/3dEZr+nLrheKsnarkbx866TwuLgaJTNLQC5Fb4HA29RLbh8nrvYmk+xrU0DwEr
LeZ3IzIejXgutK1m6NrFDrP+DGFcf7DzKd6FTHJP5oQ7C+hbWF7HudXI8gitviuZUf6oXVU/NEIN
V2bO+dGSNbpqNc8hQATHZQJXYNUys9LdgztLJ681RPHemNQRLRAzr4tKw9c2WhzOaFN6daqRCeI8
58w0izJeAHjPNk9Tb8/13kji6kFSFXAsY9y4RWtrO5HOEyibVEYfGbLqvQSGva1Dg29LjtIoj3z0
+TAA4DzqVcS1QtAqhBc+loc5G4e3f3+Xqctd5acn85/Pcf6zy/7r/9Dn+a38lRLx3z/4p29F4RNV
cO5cSE/YOX/1rXD5lg59dSuyQaywpn9McgzjN92WilDm6m/nZxkN/WOSY+j0DoOSY4SDp8U1/qU5
jvyf7IV1M7eEISHTYJ7BVfPrGEcrBM4B0018k/eX/I/MCryavEt7hREBRUekbCTVAs+ZGxO8Xm99
iQBbQyTfTzYeQCJOefqG88UgwlZn/Gng6FHlUwOXxB7UxOEYuJOdA4NmoIG2s6y3XGKg5YkuMf7I
kq9KgYq+WxHVH3v2G3QpZxrmdc0Kqj0f2ja9Dptc62tZLp6RkbmikJkYh+1YtdFLlGr6cdEriwQU
iFLMHJFOcC0rjVPItGlTowjoOwTRCk/WML7g/GhxidnusTS7fJ+5Ga8XriNNeQhlaIPQ/GXs8Reo
qKDJsAFO1ZhzhRnG0Dz9+78cv085TUaC//ztwF7RNXFXUo1OwdiX7Nd35M+f/+MlEb8R36QTWOpQ
wvSfDq4/zF3WbxbhZRJOYCK5kPzykuDgErwhDDMBjJHRXyl0/3hJBBW1OsA4fF1wdiRwlH9l2ol9
+y/TTklU32WcCqiUgmn4m2u17q+vSSKtLp1EujYCmsMFFw+hO6Zb5nra1KyTTEE/d3n7aVd242UV
iHlYCGyhBgZe2M5y/qKMZLtodI7NDKecwWL4gmWIG5555eTwvgxqtzpKyp4WDGv2G83CrDqe40me
3W7qcUwYh5TxhZdng9+o4LUeuQDh9aX1JBi3GIFeupkLG0/xhUYM2D5oooy+FnQO6CZ4kHlblEMQ
a5gJ1zcdHVEuw6nN2K49G5DBLkmZP0Qk/REM53Ou5+UBn/mZ6lcOFNGotmlQBj8cgu+oo8RfyhAP
RFYnsw/MLEdh7QjaFPewQj9LwtcH06qdXSQgRXABPJh8WQdkZ8xNFaeRSaef0uSk3CiuKWZ9GWeU
T1yffHNB1HPZ67/XAUYZMCM0jIXjjRxLyry4PHmN2+6rvnH9sexfu3qId86s7TNNtDdNCxM96fNo
341VvK0iWrGW2rI9CSoYedqobjAeJN7YGOGO1cZjkFZvokEkfj0Y45bTSkt4SlEWo1VXyAlvZRYh
bg8E7lzrXJflmR5IRRDeZn7R0xuQbJt+uYvybjtqDpdHTqlNL13PNlpkkqYFRV1r104o0yunEkb/
WG6d2n2dTPwaZEa51YfFVdhBfIlKo9vXBijyjDmzR+L/0UmXEkCEdZPbXb8DR2h5TNEWdnE92uuT
iLxlJJjD1fgQx6OzXYYYiKBunQFF/2hcN8AXgg2kry0yMq7U/TILmG+lzXumEYeHUHDucPJstDh8
G+kL3ePwh98cU7ZZ8y/Gs03RwDCHBFk6Zit6WmPGx5nMUlls3AR7GH1rEpuNJogURR9OuUy+Q49E
GNHQkEj7IW2KE3USusectEbq4oqELfOuyqcbpQWZj8kRfn5Y3qC6HoOeI+RC7HLXUTYHp0Xsi2HG
82yfw2liXiy7bYrNedc0fOEiQ0GOkxJshkxrbyqXq5IxDoGhXHaWwXRdl3bL7N3ec3xPNpGlbfGn
pzudA6jfjCYekmDmISkB8+TIg0LLsYRjo9gQ9DqR8lA3PLDABaYF9dTsD80M+kVVb+Cx4Wc0r8Wc
YpuRxkdktW/z3N+GVXO1BnUGJcQNeqkv6dxOvMzasFdWUlAVB34/y7ObfBiv+qB9adzsnPdcsGLF
H2SqzCx/8FsZvBMKuoHpkm1TY6SNZNDvzDr6zgK1K9Nwa4RJum1lzCVU7LOkYG/S9y1MeWxuN7Ud
nzgLnoU7n7Ta3UWmepExAZFMH0lliq0kzk6+czwSYU42GG5IWXZf6T156XIcXj1fySYTzp0zjq9U
4VUbMcPBpnOEBl9uQKY1vDuF9tRaWLeDIjsbzMV9y0iuotKo1prAkDOQgW9N0ZY5aiQ1m/nDaMKt
S2PgAU7hanYkZzqYzbqIDZeuFdID2vEt6ySO93xvkoJeYvOTwgO/0ZFdEeZv+ia7rWT7OWn0O7H4
X8chviQxh30ng1FN51uQjb5U8Ulqw+3slnexKk9pN507rXhsbSVZW3PsoxrmPBSim8qirw3IXbav
quao+roCXmG+hANZFhk1185mDj1RXhtH82MyJhBpmCeLab5Os3mRwXBqtHg/NsKzxvAiGGA/D7jv
49ieL4WqWkJ14kdmtGcQdierasRuqZsbKOLnZXbvQjX2m59WP1gf3+spOukGJQU5nSOnYLoDMzNi
zkJ/t0kJSOKTATmbNernmTuNfEl9Tge8pmoVS3JgIdVM6KHSqv6GAjzygHV2hAnUbwmb1fvEQCAe
ZflRahYrv0ZTQtbGn5DkYeu4iY2Btnro5zDf63aATaqKcyLTCwMprZIsudEZOAFyUz1w5+/l7UAx
zybNzFu06Hs1L9p2AonFkczZ2nbwyCj5lWepZ4xkY2SJIJxjhWDmJOzraLjZpRYvUnXPnPXeKy16
U7aBKdRpDAwvBqaEGReuRe6H50RRE9OpMw2UcpcN6VdVhuOBfkfjLp+ZJQ36UD3AD5QEqtPHXrOp
YGqizmNiMb/aaRPui2bsLyGWStos7O5iVkngcU4lAjKBoxnlsa+py3GkKLCeiIK2ye4uFHOIK5WV
nVgBbsdxP7v5ObOs5dPmoJtoTkTopXnorODLSlFAgfgMHTq/Ft6WbqjFc41w8MmCsls4SeKe28CN
RikvJuwXTMMi0isbFWbeyjDgbp/22WOaZu/avMprqTqbHSbeoIHNGkvcLbNpIDrOvinj36GR/5LO
/u9J7OMuxpCUC9c/P6Ziyfqv/zt8aX49nv73j/15OlUWSPyVQ+mCUlzZJH+cTu3f8LyiwSvo5ZQD
/yLGc09DiTdJ8HFw/csNzv4NAV6sTGibQyV6vfGvHE7/znZU3CsNh/fDUgQmDGf959++XOMibEEP
/gfAqNgyV8Y9RRBMsbqsQohsOeZJs/rdkQFq8X8PJXK3/FsmEdMBCQdkM4sPzl7z1/9WYVWk5CMw
c4YWyB0KueGZSZCfRUMFs5NxmRtBBu0DJhFnS00GcG0QbvTi2XSHMtHO58GL9D7cJCYwH6qzyDv0
GAZf46Cb/V9+j/9LgvLvR3a+Ef1XKv/fDAr/n1R+HoT/8Z2s/x3wao6wORKsuZRfv38RpIkFNYBi
0xkbeHVCCXs0p/ABrY/J7poc/0itdJuQBTsDEtlgSz9oWbDLKID1lqjk7c8AGtgogA5TxLFHolGt
OTsHruzdgdgG14GgS8JTFWct4X1XvoczZemuxn6W11b6pTR7/PmhlXztrah9VqUwr5ZshD/nU5tw
ttGbk1trC12rGTYeDtmY2nJlDeelLwiD9GbsrL/J1sQhpRU34N2Sa2vVsfAoheKOY0xFc26yhj/b
kpIwNoERf42JKzRevizFqynAaGw6hwG6gaXunOXk6fBEjp0f4vT4MLNwoIZu1EFigBNg3me0Re5N
01RvNSvoHJoC3eneiNv46zCja23SYlk+rPxnYU1Bg4pYjRoXgWH03eHMcqK4ZZoIE07NM4MH5mK5
rnXvBp3wNLL2/uwGLnaliKxCYaY/RK3FZwrJpwOMX+VFcctnsE03vnUy9MEkHRUqX+a8idGqDiI1
4ndUUgyThZY+zAE3nsAEw2fGdkUlYaR3O6Y9oV/rnC88OeXhkarM+VaDErgL2wUPog7gbDMtErt2
UETF4s0KJ/0Oe6rzPJIO46K2BO3bYmJi2EYlu5RFYVbrKxnZx6Ds5CmukZFwkziY2hp33IoYRthG
2I36TK2Z6vE5sK7NpII78vXyPrSd5FOJVgNHl1YXkwsDvtsSNT3oiQpNiCojPsKxuMlk+535eMDk
1CixBY5ZNL3xNWAznSH1MZxJS+2ulPQWdUVPsK6tta+lI4oHFyD7S93BjtmKOXDeOyu1HQLHlnwe
Irdvd/AQFfbuiOuYPdIgYgjU6jywoH4EQT3eOWXiTvvcRQ6eRz4KnmoGKhqSToBbYHZu67rG+d8Q
Su7wVxpshdb6SBM8rkkR/JzQ1HOGsbGzU+3BKccRpoMYvJCkquBcGuaPKcHbz8biMeLQvMgngxzx
++LO8sdC43Xul+OU7mQXwNXRnQnuh72YDw5SAiEA0hjRRvYDpW3IDR0O037p/Cqo9KtJ1c3W6LAU
elaVIX0tEle2A8Cd6JK08ZqEi3nPPcTQd5Ri9z6FuxalWiEfq23kXcOTtye0JW7zZOQ+F6xCgXCP
qqSpr9TUdspgXuY5B8BlQQTcNC2OG0rgiVMYbXjUSE9REWyWHuM6g+u8Yz4ETj/ue13PT23Xwk9x
leEZaK5HSoGUF0cNRwvVph+sUQJxJEp96eKuMgQydDvH5bFppNqLyXbxVaHfaUxydrOS6nHQaT5N
WpBwG8EdGqEdIrcL6mNj1MjF/Ok485ieY9AyZBch/4rxaZpT52YZ8bFqcYRklYXaPh/dicLKqb7J
ZqbPQUoBPaJUUvqG1LLt2CX1q7YE1pmBB6bvrI3SW0AOxmNHY9pt1vfxc7eEGRmwzDrSNg+mzlL6
uY1Ud2W4GpylOVvbqjarO6nhopdJpWNzpK8xSDgdeI2GwXKxCDjtuMyY6W2aJhxKaUlkStgZx6LE
z13Fg7uB/lfw/wT3Uz2vv6WhUJ8Ma7Rd2Y3PU8mNODCd0q+Eeyhie2faDDbGrnguR2oeFxgeZCSW
k97Sw0yRJ+loeujG2GFRyJavzSxROLWoOLjpq27kT7TPHhrKYzeTm+3y3HrWgIGdRdRqR440wVHV
t2XYIdZn9PVS6XXMzOlsyRJmBxcjjVErC9mmaWouYQOFlEnGbER+7ex5P5jkXhy1D4yaRaN8cJgU
nSedYsu5t066w7yEajF0rNJmFRkSfe9GpbOjbJNxTWCDXol3JqrNRtn1Ludt8TH+Nr6T5e4+oXX6
PnDt50hF5cFd6/LKqn/QqF3yqmL1G2gCi48d73AzNHeuRu1ZPjvbTiVPQShn+DalsRlSAt/JVKuv
adjfgzisdvTMsR5pEV+/WOY3Bt/ZTi0DGWZ9S5LnvhIaew0MDdiNNY1diuXXRgP0BAa2pyhHHXJb
5h6skfXFUM19YC2+hp//QEUABKxuplo+wAU1xV+4qMBaNClvxkQvQ3zWBOh6OzmmEGkYamPiSyit
YiIEY4ctf5ckVcWKznAgGVpk+77a5W10wONo4awb1X1eWf09j2jtGbRB3s6T47dTelJmTo6mN+/o
BrthknmbyfDGaBIHE0hGhn109Xs8UbO/tKBRiiilutMNX7sh/oYhl0gmiyFeN0M7D1KGD4xHCRzS
zJwwcMEgHOh1ebQ5HvruogI+yWqqIVKwLxfnOa/6fdirj3gI7jq6/fx4DTeVIvPZSL5lcXW3mPGx
14dPZubkyozgGBXVQwnEyytEeI9Yfe0KNvhw7Q/NeOJzJjqzY55DO/hmSwzjysAmqAVfEU4/Ahc8
57AUXpAvhzq2PxivvKqGJlBshsF11JrkpDSyqBWUvKao8CMPgbd0Wn9i+lDEMRVa64gu7DPxqJWp
PDuQg+w0f6JFjMwHaUKcYdqx7Nv6WaiQSX5UTlvTMI+LWwIOwDC7Cd2s+h4NU3Sjd5y4kjUcG97n
NS6kjIgKfK53Y1rGG6AMxySidbAvOizxffRDHwklgqrD0Q/G50eTTR3FZ8xriLplbbi1yMN5dNbj
o9HpQ3IHhHbFhg0Xs9e2md2Ft/SupMdYW/EFZXEUq/Oz614jtgNnxCaLjyY8mBGlErFjsgTmFK0j
fR6CJmc62dEn2S64FiOlbQlvYJjNOSanUyOPYZaOR0Keb6xvww1MiuoQLzx+Zs3ZmjHlWSbxTcTB
zp/02bjySbdh33DVVH4IYeeQ2BhUSzMEeQl8deMCPc2cIHkROYY6RYzACFznZElrZDnOKxJs1aXq
y4fCbLE3GXfD2EP2GGa6OEPmyuH41mBThwlXbueq5TcBd8g9wOMD5NQ3L4YdaYepDnwMeQ/wWWcA
1USOeTDylxTgBBRe02/CzLpWWnI3LgUlltn0SlFPvpPx2xxhKlBFvk47SJYJZmfAnkYNR58VLFdO
zcEWvPJ0McPGOdjukr7bIn7BXEdnRzq4R3s25QePWfOtzpl/KvZ8DhSjuFSTLXdT1zKYmgnhzThv
5gx+VCdACmX5zir06bRMcXbUEIy4mwcxZuKeWbRNu3cUlHjim5G/Gq5XzmbhZcKXR6xA8/XOXQ0i
arUghGpxvaQYdmkCmU4N3epomqctfeOhpxlKrRbWgc9Rci9qHuSMWrYZp4xGViLRXmwHBXoB33g4
OICZ5srdIWwVt3WA47/gNLmE3e1QMXxx+UcEaBOfIpGYnzQIDHixOUbXln3E60BrfzY/GdbUN6df
NNnoP6JYFHfI2MFXoH3qOJROf6NAVHHj6L4aTkR0xH0qm/GLNa1tfLHzxaXvleEkPcXEmZg0Qwc5
J2D/tlE3fA+6/lRUU7cr9elLhLuNkHTydZ6il8bmb58J9wao1feurqmzW9lHXRM9TTRKbHjiWcXz
NVmTkvyoSbh4zgjcqajAqLMcMtM2552sim+pM19xcrUksQhKAAiHQNk9r/nzEe/JI1EScNo6ucsH
m0VTbSLU7HOdYUqMzH74/v/YO5MsyY0tye4l5+BB3wxqYr2bmbfmbUxwwj080AMKKKBodlNrqY3V
VSd/fpL5P89hzaqycpYZGYzODHhPnsgVdxoIsjVVfb/wcr7pl6549FSHtZjdfTZXXLHcJw9X8bii
U5bIocl55zmyEv9n27VmcYVjScgrL3fqq6IZxX1eUaXYSzJSgNypSAUGuDLHChxHgsscRd6NHt1h
qU98yIjqmfltMaXAOYtot0QL16Fs35vuMQCfJ2JMBcVy/vubr0MTHWcrC3u+jhX8YSNdirSIQ6OE
ZSYsIOV8VtRQ7f76F0FFEX+A6bNeo6rBQbBZTLna/fEXUcRQ6JLgF0mSV5m8YTTb+VFyCn5Tp/6t
5vCv1nhSsDbqCwdyRI4//jqzYdlzjWq8NZNsubgDmjwkU+P/QCyIqG6j9SlATflzUVFhtu0ct2m1
DQH9e4Pnr9IA3MFf/5X9F6XGd6g5Q69BKeJ/nD+pJ1Zbj0U6DeWWiuBsJZ3uxNz5nJrzryflf/tX
9i9/HZtTik6HeN5XK9PvFKHY4KuNsbbcTuGMdwcZInuR9F3/9Z/G0v/Cf/wE8Mf53S/zJ4ElDpJc
0p1CT2Rii1fKm+VxFgNx4WRc15b/CRD8Us1MemU9od+rrvn1d/D/hcv/+PVArr9Tf6Vczt8//tf/
/L1w+c+f9g/l0volcnks4pDARqKv5/9ULt1fGA0piWM75wJm6gbO38wnwS+mR1sXwqVl0hbjExX6
x11d/yR9DAep4vD5ggf9t6RLfbz/w2eInqKQdJOJnsha6QV/+gzlTmXMcECHTWrZ6rUz+uhsYA58
lgFOxO3czmxUkOFPBU7zhY3Wf+hhY9KZHI/T/WzP8Wc+6rm0nxNhQAS65bX1EsjdvNThsGZD13Sj
anApYLBTexV2mN1tWWvGfu6nPx2+9yfOiIvca847pfbzJimo5oN2Tq6ojsdo49ldEp2bPHQfvMo5
tP64mQdZBGuninjYp15wPVqUU+9BuchPzGrJt3bxvVfijcDSetBEHuRY5VPhW0nm3iWs3zOqMI7Y
f7hB8NLfYvNWkuh5goAaG6adbrNSoAvFzTzf4Ebssyu7UUmFCFD559TpDllIv0HjD+E5jTQwhJmE
YKhYUhegYOvHB1Lp0zPGgfimyD6b2XvKPQFRwaRqcySQ7UGV+Q4Xnp6HMAG4SvbiwYbr/Ni4vO5V
1nTkmnkgbsykDB3Em8RnrQPDTVhTML06GLUJNtAxIpoJh6bnBldW6amHMPXa6ywIwvOMCeAqbLz2
u/RIJtBRoT5HDEKPJckBFGNh3JUOy5rrB88JPQ/xRoUmL02/xKKdx860dto+vU01dKwahbryNIis
UUI9mUIAwU19OGWLRpY1uXWVOhhtV2XXomsJKN4lXQCAznzoZ9+DOuJqyY0SEFpE18S+0Hg0J5sS
jOlCU9OIp7k/WAHYrXEz4zAPhfcTgdQ9DA6oJ5goQgwvo+0O51mVQ8OEbYw/W2l231OnxrQQL5NY
qyWPzkxh5N2of7JeWIqoeYFxdjMsTbOn8xbcS2bU3yZ/GrdLF+csfTEliqIeHulPtO5irK7dwTdA
sK7boUV37FuT4nscS7xfB5d+jLYbGcc7x/zo8e/dMUoo8JvGGHzPsL7eoP4x2nYspPvUlzyFUbZo
Aij4nCJxKG+f+8iMBdCrE5JXB7I6L8uHhqfBRfXKP7VWDn8SCFkPqdcN8ABAa+h3IqznczzUAkZr
3B04MJIRnbFW0OfO1sf1uXnyl6ElFIapekUBdr8zRlC1K1mMztvCpSRdgTYiH5uG6kJP5XKbkUyD
WiT5vOMnCY+50Kk9SMDijEMZkJ+HOX8VuPw1uMTW25XTc5Og6TnsL15cPM5I8luI4++J6A217lnQ
3zyBL7qLqEnO4JNd5mVKb8p8IAZQFculLSQSNsgogtKzV/QfcgHNEFhoPv0IIsEvk+VWehhBkK2P
qsnba2GQRKgYBjhXGBESVgb1dU9SvjgbmDa2syKZgumh89vlYnqzf8VKdTeZpjazdGffXJJlFVYd
th5/uHfM4VHkZsFTyfeMbdfhattWeBWK1egOlViPdmV9FgOWplVKFj5YC7Of8dqkM8MxofD+4LSw
S5KqLV/jjIsjMJqXLBwgsblyvp5z6Vx3Ka0juCyWlMZbIzn1rp2fgnnU0p8/1x90gSXPucKTztPH
yj9i+oiWK1nWXGji9IWLGtEup88f0dgjAO6Wg693NjqW2m6M900+a6M2r/qwb6CQYNR7j2KF10ka
VrnjVmXeFRLf4xqvi7qUhZHu4872z0SNvFdbzQqZzsO4tx4Qt/hqVVWzzZXAeWO1Q/VoGstMAqdh
J25Na+QRWfDk2Xs5ZNwCv/ix9JrgSArbrBB2cnF0hijgd2lkr6VndgcyzGmxIVhtvGOYDjQmAuGn
aTlPkanGfDiEBZb9DF34TExkiTZxFevM4QCWqgdNTmSgCe0DtOvxJmT5O7qWz5OaEweLS9PN87St
DDe5GyY5XWhBcpiwtAiIu571ocsbxUe1S4JXHNR4dfw24gdh5ctHb5zLJ8i9XbM2QETN6zSOaEnh
zE7braxNvi4hIbjBlxUTKNAqgjplUezxTk1b2CouNkjX28VQEyJc3SQeBsxc2yyR89rzxGdb8HdC
TnDckoF4KjA3bqKwAJwLvwp0b0ceyzFz0ovS+vQSnhONUVHr7rgIOQVMhgIlYxea0y4M8+II4qiq
OUkl1zEfvB0vn3ld5ShkQac21YB8x8fQZb8lbnhOYt89tGOMH8bqlndyd+JJmQWuaBFk1dnlH2Xv
eLF9NvN+eSaWLm+Cmp1q5cog3/CeVmTg6+RbNyMukIglCueSUltbQV1cwpiWnziomlOAD5OydVR5
2+7SO+KJcjvH/XI1KgL0UYhtYVPi+obL6UCB6KGL8k3qAZwXHkmLaijoYoEHxyElLl8clfmHzCvn
h4VJ5IVqdjw6Tm2ou9yXKcHcFCxwWpOpJP7hPPSc45mkjdZd05EeHIkUjT9gS3u3xkTr1dYtxujo
9mlzP03VwEvBUOXe6PPqknXTLNYC/sG5LPgXHuuF4Rjq43lsYPoTqSdxLIdoTe9sdCe6ZD5NfEiJ
vyZLcOQRu1wX4DGare93EI5nw7/xpFGzQoei2aR14WyBUPrfDOH335p2VJcqavNhHQ2ReM/TGpBj
P1U3TWB1jxRQVAdFzf2+Uq7aj3UY7yKeJFe5GRUf4WCUaxmVFvlFbljpxgmk2MPoAgJQB8FyFxaT
/bM1I8Wm3Q0/eUf2x7AgbIszZRPW3KPcUBXP+dCpZ2nhQeMjp6JAu/ao08LnG/80ZmKCCjf8tivm
7tL5Hlt+QfKtbuNo11DOE6xVx4cKsk+3MUqr5jKK6/9ittKJVmmWxbekWhjqPLpvAIdHn45VRN+d
dgrelxaXfVPU5OAyyYRD3gjzMXhv9z6mPWI3Jb3Z/Lo+/q1N5P9OjrI+8f/7HWP9HcZ//6+WDP3z
/rlk2B4Oh4BdAR6dH/JD/7RHsHww7Xk4dPWPcRz/T1YBazA/K6Jr2WEL8P9p3jXMXwKTPQO4AMBW
J9Cmg7+zZlD4+4c1Q8MKHFwYuOZpkAnYav50o+eMXARWY6YbVQI8eimGeY7WaRGR9mDCeW2K0diT
Rxd3AZ3T025wRk7OXp44uw7DEdOwvVwJfTWmgKU2YQUrnyEMaq/Tb+YiWG5GnjnxYTGJbL8HPqLo
bhoLi7N23y3Xka3e+S/qMpi8b382VqLu88Qon7qyNhCt2swDh9U0u2AiyL3ySobUVR4PMQ0BQ5JC
gG7cnpEzTh0HTY5tewuUVbyNHJKvJm5tlJERtfL5Yj54X/krQ+buZdGhrMAWCqIRmipQs+rHqMNb
Sse45sQd7q0phEY8dkZ7tHTgy0OWPHQF2LeJbe0Ok38CMlBY4b7nboayheNXOardQHyVL55Ok0kh
YPnPOmOGu5Z7kEuFFCgXfpcvzWzmpPPC9NpVg3uWOqkW5aN9qX2I70YzkDkNnezO+wq3yV+Dbjrz
ZtZFtK3qtDuEpNM4GJCNc1z+VxP+tR7davvk6yTdOA7Wwdfpur5Uwd3EU+dWpaaAqaVzeHmE76pI
ioozb2Qn77L004dZZ/fsFDSn02VE+3Wwb6ozeRXpsB8u2Iw8XyjdbcC8f1p0NDDHhvcU6chgkoVy
K3SMMEBX/+Z9ZQsrVkEYewQOkagJL+FqPM3JoN6nURmnhZjT01BL8biEXX1ZdJRx1KHGcerF1ayD
jr0fCG75trnvc6/Bnum+ERyBLdAO7ilLy+iHRnpVaip54Rftvpfx8kzyl0Qg4eWtIefwE8aA85SH
vrmalRCHhXjWxq/G/ruozf6h6wZ/a5rdcJcJHCM6tgxKhkL6Oyao8QPUOand6tHNaUqU0h2vvCkk
zdf6INDitr80g+V/dGPQPnnLGL8UuKvfJ7TmxzE2010O/IhhTC2w1xzircCFnOBBsVBe4emgqNCL
neqqt82U2cqLy4sdxOndQEZxB6OZAFxksuXkFA/JbYotfAsZGdAaxUvVdVeEVETANy7o2MnJsK+y
SUb2Jk/T8UX1Ds6J2XYeHLhaRwwf3mM02C3Sbx/sx3b0to0M7E2/eJjhLbM9Nb01wz5W8R3L//KD
hJj3gD8Q7o4UwSkRSY4l2ahu7DFYvnPR5YM3VMYhF4O6tmpDPAYp2viqRjl5SKZKbKUET+fMdHcU
SRyvo1aWp2XCqK/6plzXgbtQplH7KQNIZ97U9DBt6WPCQarClGuyFd4qf56vB4aag8osfJ+ZOa2F
VVG35njMdYuXX5vT0l0bwciG2KbzLkfzoaKJ/NvaqGy/XREFNnZ5CF6xswfnLRecqxhrqIcD85eR
EgZ44fSBfes3DVu57z0VAYwFZuQbxs5jYVpPGe1WYjVgdFsHNA/ejuRaH5KUW+dUxCPL7eybb4A5
uk0nO2Pela3j3vi4mdYF9rjnys8+iDZMBC4z874eLI7ezZB+6xd3yNYtJFB6mFxfNTtnVi+Fkb/0
3BwzlHOLnJ6rFL+JtsswjQZAIhyrP1vj7J9jzJU/ixCwIueOUVwZWdi+RDIgJoEpk8LFjlMWDow4
cPgP2C5lkCQbOKsXTrj3fb9/jMXMEEpGmqNa75vGA8ZVHql8DZiugjqBftKR3mh6MWKqc+fbaOmM
VWot0ast5XBmFYPsVcYZxvimkLOzmfxRHao5kKAvC79a912FdWAQwAlWqQA/QuSYM7+c5kUBezUC
Wim7iKZDWjPhSpSYyKq1lfE+XXWVkz/xIePGnOGgAl/GhjkkoKFWlOxxnZCc1A44iuZrkIjD09y6
6hV3qHus+EuxtsQWoVwq1X2oxfAwRfeygpwOWTChRSTqabaoXY/KLM8JiU4jobz4pEPMrWE75DDB
ifVbmizVuDZK2dxYsxGc54ImS0bptiA4oGaQkVWWDff+HGaQuPPE/DnyDKKasunqfb9E4BLqVEMC
8yRU4uKwv3mkQWcv3o7xvHSbSQ7TdTc7y43B6sZ3Qo7qGbFdfjdRh43UNymEjFsobUsndyKxQ4H/
KzdeBWdhXjjQM7xNWNnZJig9GH9Ganl3diICOptknwMjlV1OMQtCw0ywpMlurZSnm9N4w7opF5Hw
lOQNus9HHOw7APt4K1iSACDSAPyOHDgWJxSmgeanEmAo7DCR3DBoQqhXtQUaeXJbgm8tzKz3tqxj
qn9qYMkbr5ZetZ08wKV5pYS/WmTm4x4e+HzhDyt13UhHeaU9dL6/Ld05e4KRRydbgWVmFfORxOpT
x3sZoFkZOURPWxTuBUG2IUydukhjDCpACYV46tIKdxoQCCQ7q3FehUHCrQppE+pwYe6DsU/Wpg97
DPu4Y9aY0rLy4E7pi4VH+5ylntCaYvLC9iresKWx9OIAOg9ZBf6kpRhIDlDvhh5XUjG0/Xoc0fL1
E0bAW4VtIzLfvalDP/1eNcNn5MTRyziW+RY/6LQGkhnxUM1KEj5BpnArUrGVJFipl2q+EvkPpwyC
Q9XX4wVKxnIFGgLcqI7ZnEqpjNfRrLKrqjRYMViU7AkgQ9Sw5klw/av5C8LWLgNmGQQHXSAla+vZ
KHxMY4yP5iu5qebIsaohYss3+plYPoqTPRnx1nX65sXtVHXbOk3x0g9gD0bhDG85/9D7jDzEjhPK
+C6KQF6WNCKv0FRZeZe7KRv5xGpHIXttedfWQGXwQugeDKaVqpPSe7gb1AOlNSZxJlroWtpVW8nH
J8u8I99xg7z2Qi4hHfOtGibzxVzcAN5pia/qOOfz6OE1GF0W5n4MP/ICb5pNgSZlnpHTXkeurJ4l
Wou2/HeDvZY53Ty7MGiNEOxyZet1MmkxqPCt5kYtu/khacrwCP3ZX/csOTeod/1P0Q/y0CLB/gz4
+JwD2MErkx+R1FKTxeeanV8s6bUf2BnibZbbmovc583Pye7bEw6S9lrJCvhokBXIq763LZlDDiHS
/W4K1YPhyp/TYHlvlcH7oMfsfCPiMqBduxf7zBvyV0km68qQRvSd7drfecgSVJvZA/aPZvbztaXs
2Vs3Njf6LTuv+oYLu72fpGW8FkFf3rdYWYlWd7CGSjPB5Fg3rOZT69/UTlX+IF/r3zVCUDnnlXn5
vTWM8BilybjHw9xdaIH2Dm3akTahnbH/4NVIPEUEneM+DEoXR1iJEZ9q/pX8DTwRlEELc/KtXWtI
VO0v9WNuu8ZDJaL6IQIMCMR35qyaJb5zn45hJrfevIQXN/HKeznnrKpkElF5Jt+m3488vb8Jnbl/
m6uES39njeMJXac2dmPi9/fSHhJkKYBnC4VYLd8AFm3wQGPrLmT9miIl5eCEyQ5VSd7z287v04oH
Cixel10Bdi+6qk/hLeDz1Ibh2RnjcM03ePpOuo9sShZ0WIPncfg2GBEWDXOwu3a1pK1uNaCS95iP
zGW/Xjr/G+zDGpn3V/uw/F5/7z7/69FN/7zf9mE/+oV6RzKkPh92blq/P7o5v7B/ciwPGN85BWuz
+G/7sP8LtgdS4gGHYX1di7jqSlyF6f/4D/cXO2QZjgJ+Fkw/H9v932gWIrD6h22Y+53tWBy5sUdy
yIMvqO/Hv7sPZ0PIrLt4vMB666MdjeoucrvuDlaop9+lEkSaaST+G3WU7m62s/wMtNc9gVhofxoJ
r2T6DM2MSqLJCO7Ae5mnBcj5jraC8BrDFZpeOi48p60hsw6Vm1Z0p4j+HJRpfzatJNxaCQdJSGnZ
9G2xOh6xXAtsh3FEOZfSheCAkq+eEuloO14qIeQZPRaYGRGH0uuij/cz2TkePQpOPExUOTPg99FN
0SmHr281RBA+y4hSy3pQlHJ5EzVI1gTkCsjG4j/i+WnKHUUpDYCjLB+eXTz82z4IAGqmNr9G0Cw3
wQSgy6z8SWyFQRBsUwPm67YDF/ddXvnBq4/Qhy8Vrap1prs0859KfkNUrhczxSq+MYJITqGzrr25
8a5Dq7WwRClb7iRKg7qaLdtPt31iDPlbXwcVqDFBodt6RsOAUuhHgsI0yz7wBynvGFKWD9cp1Ten
1E6k0iujq0ypujnmspCPSyLlZ0MRNkU6y0I9UpYL67ZIbOz/Xl/Sey0L33+n/oHKnsGkHQf3LJQi
UrL1xce++Dh2UcAczZ6IeO1Y8lBwV8yeGiNzYsZHtvmylS9LXQWXuM3TB/6A7Q8315Unvm4/IS6Y
HAD/Wofc5mLGBW2mKEWN80I4kvaUGCDfkTrmYD9ZVXddBLpmZWpbk6oIuleIKYZvle5jaYCSn3Pd
0RJIdbZ0a0thfhW4OCrcETQgPOWCS7rwru/vq5K/DT/3J52Qs3dLTyeMC+RpLyOzfYFSH/g87Jf2
KfCDeqMcdzwtiTXReErLDN2mFM4s9mIccOP3JS8QGmmQ/fVeoXtq6BZsz5MoLR9wLj02iSvGk7To
tsmwRW49mjdkHCNXWEdLd+Bkjgj2je7FwYnu33u6K6eGOBzjuqNBJ2wGvE6B7tVRBg07XTrdkReE
wEP/TvNVxSPLJt85up/HXHB997qzh7exf50nvHUL6lt3yL7LeiDXC/3JbtsbJ6ys9+KrBgiHC7It
csl9+FUTpKec19ShO6iFSHaGJdg/YO0jwJv1GELSr8KhVHcPLYiz+073EaVf1URYxubrIqGvSJk0
F6VzT9HATIZlH2l+l5ME1dZpbVxzgHn2pCppSHCwO1m6FWkQVbiPdFNSlNKZlH/VJ4W6SSnVnUoj
myNknEVyfqNxKUJROiMdXVjcn23dymR9FTTBSXF2Iy/IXeGSYjc4EyD1grcj5djojie/4twEavEH
PKpybZiCyh7TOeB1+g4qhVJh3RYF7LF9x0JU3hEjPcouEDd17pt4AdpUUP0JOHRaN4N2JEdfdVTd
ELgMIj3ZiJ23GIvLBu5wfIu/qqwm3WrV6H6rlAzTKdOdVx3lV1JN1GB1X5VYmUy8a4WBHVKd8hKc
bNy1E1f7tJPRewY9I86LZRp39G62J6Vv4sIOhs9O38mDhot5xhh0leorOk3O3bVIypGnHTd22Dgj
MqK+vIdfR/iZc7w+j6GN6Bs9MNDAWUl9uc9t1bZroe/5g1PFj8ngNA/Or+d+ffjXDgCLfCR3Zrj3
FISta20TyD5D7Rrox24iBwtq40DPIrYCoR0GaFJUqDRZGZ7bwBi3VtceYu1JoJrCgFzfaqvCENTz
TTtJqjEqD28xWXAWObYgZ5Dbesq25UCyf5VqD4TlM1BB1IKxb9ueWvOBhtfRx/zfadbERTFrP0XS
a2fFryaLcCCUrZ0X8zDlhBzykYMq3gzCRTG/qylW0caoZbSHnEnAmI0hWdtfDo+Fg9DJ1LaPKjAp
Hgi0GaSkbsomp9W6+ANMPOhsZDhH1LLrHeMZSHLa2rVBiZN2mWRGFn/2XC3v2UAnrtz4UfIvZ0oB
bei0IC5/Eo8ATFl1XEDXM2MXKEEgFVeWDIf+qp5d9c3iXbcue/79K6uvEI3tZhcu2XJyFc1qUreA
d09pEd61RnE3Zm14HNNuT6nITZD8ZOt9XSz+ZLMli9OIRZ1wTIhWNprJexx5LbOeeAMCDMGzg7ZN
Lsf4xsGRxm6zSNRaEc/7moD+G8x61l8mQ++GXj8o/gD3+dVgpX/eP24fzi8h13nLRyC1XBeGzz9v
H3RFhuRCcUt5gYl3kTHrt1nP+kWbqlDS9KjHJqjPIr/Netw+0GIscJtRaGkyENeUvzHs/ZlcwulD
50tDWEb4rHgOBH8a9nKKfgCYF9VGlDrNdlRfO0/7tf8UX7sQp77+A6nMQzJyMw09tk0yhcLNqTn9
Wq70mgV30b8hTJNuUzllP/KvfSwp45ERqOX5wB+pvZeuOXwTX5tc6gSQlDkumhkKDqoK7w7emyrq
/R3Bluh7mDbWVVal+Wve6DJCnpLWTa2XSK+2yktfZDQMRAXmY9/ptoVeOnmaUL30tY3yxO+uex4X
JxBtDQU2KXsrtIx4y5W0+7A6M7+A78iO1teuW+f0sfGXpTgpCow7ein29Ho86EVZE4bWRs3yHNfO
/OB9bdRRBD5uI5QFzm6pi+1kWNI/9l9beIWCiwf4azuP9aLu6JWdHXxBudKLfKZX+v5ru59cUpeM
MH20t4bGRk/5kgECMPQvs9YG6NwpIa2gF4xZUb+2i2e/QehdYKNpaUHvbsdFGeRt21GGW6SUeGMO
mXk3trwJvagn5oTPH71CaOmCvdDvyPAhaHha2si1yIFnKd1PWvgYtAQyk8d58bQsQjNH82J+aSWI
j85bWQz1M7ZStJQ8bNLD5KDoiY5CwwUCagJUN163Wn+JvqSYtnIZD5cviSYog4n0XNddWBdQDpM7
MNDGZ/6l6PAXXvyIFJjfNPiB4ca7B25Npkx8SUGxVoWg/o2XoF6CQx/VJ5uE4XHu4vehz4YbS8tK
YRU5h+ZLa6p8UJFKC1BTNUUvseo+Gy1O9bNyb8gctFeYM8QhsRTOcwV6Y6P6ONl1pd+ecOvlN0MY
JXvPaLufsb9ACp4z3zwayUhTvUyq695X4d5pfSodWzV+ZB6JGskwu1dlR4YrDrs10Onk0mVGtJ+h
fQAikUPy4jvGeGv7GgpBGvuJ47h55SbudFVZLv2aXdvjwRG5vbZob4IrUCdoG3jAqA0eFwTb9ezL
7qfgtWzv7MCYNwNgomWNyN0SQumsCWZd1V6qWFj0tPnefNWAVWDkNsEEO7HxIFPc/St7pIBgkY3H
xCOD3qRYSXoYY5y027aWPW57By4zDqM8gVI86LEJd6BBANmam7vUS7eWBQ2sXujUiVuEwJL/h7si
Hau7TEEIpKFEXhXKoT8dft2VrDv+u4lxSx3N50BqzbJN1rUhfZaYH3sldkGfPphT3T7wrOCGWTtr
Q4IMqYriFb2fxGeuXty6ObENHVuvJqfgi5yo+LybbK/GbMLla/JSyMrOFKD9mmSyCuM5cYvy0vB4
eyR80O0Lp8SPLpZvVZdMVzY8HDMN3/Bc3RTORPpCzB/Unl31lhSaZjZ/S8JxzReTyIDXrftZXDlL
TrYr6btXCyQJwPPU3jHKbIymua4We1sEHdxayuRfC44lzUAFWzA0aFrVOSropHTS2TzXYw2YjIst
oMFoO8wcfl3HGTY+EyiIQv/IocP/cCP5goDMV2CJ7f0YxrX6mPyBApe6hBvj0YMSNWAVywlbRdVw
vJjHZ94neyM0tqPb2xuTTxI4HijHM/k2zlv5ds7p0UxlKPYcbVG8dBFKHFxyCFQrgx+aKW8hY+Xd
ZDAw+Jjhi0uMZ2bVcsMThwQGHbcj/tmG8rF1PXbuNVSl8SEASrExC3M5c/NNDvFIfs7ArrQyS4tr
eP0zTwFBO1n8kQxtQVLEeBud9HOga/Yx5BSQrxMH3E1b7InuuE+jVPWxrmEfGfjh3wHmLBeBoQsD
b6qeY4KIMO8VNVkCGYLUjUeMwqNRZQWCRDwTGlEdZ+aKi/Os0BmIJs0/Q7cPb6ZiInHCUaoA/uuF
nxZHNbrRStNbFXiLd0VhRSitUYdxNIybB0m9EP8ADL94LOlRnQDxQv2hr4xKkjCz/L0xyuIYY+Y6
EQ4Z1VmZHB+Bd0zqnghidruQksKXl3wyQnL2gC9tXMqprV68JmxuE88rz3lsPdJCy/pUArlxYqrs
x7YJ77skrW4hzQIW5zvc4PErfLXi4aVea1+qKz/NlmM7jQi2WWJW7wOUTTp7Cb89jOjqd0lhzhSh
l8M6wPbKRhkXh7DmGJikkaT+cWmDm3Rx2n0qpuKEAQGIMCqiojSOPHNN5vho+31+5ruqnrISzOse
rL71GMo5OM09WcyVTrcByC5C8a5aOzwntTV+hBPdjGQ/CsjrEquxGL18p5hmDhx2+AqTaEWEwaJL
At8Y3R1NZra98QOXA5dVmNyhsL+G9wVNRjUXONk/UAz/Vi3Jvajr/ICKGcZrL+1rFhd3UCeITd5b
kCZBuJLCEtM6mnI+zksVV7wSsSis45lqRx6jvNtWPS00j3SocJusaIOE1+yePXoqEtakEueV2c2Y
Tvn+APIhNV7e27IT3JTaJA/3RIDhMzXBlNwOs0NpjA2zhkJfwW5sJfV9WzcJ0HlwD2vDGGnY9Zfo
oYwMqu5Awyj6h2pZ4bPtcnvftLNzB7Ujgt21dLueD/395Fn5sQpUGuLeE83MmStq32YG/l/TOf9P
D+VgTOD1MZ/+lf46fHz/vfj6nz/nH/M4ha/MuKaHyzQiAv977TWgJZYZkkmWeS74AnH+No87vyCr
RtSiEM+xHfML8PLbPG7+glGV+R2SiMcgbxO+/jvzOGzNP4uvOKHgGRLJCCwiv8Gf8kxp0TgxjUlI
GF6S36KuIV+BS05WvJCjPfyZBLcj48WgB41ejxypHj5aFFhs46xxnnjLinI4pA0Xbk5J1TVwvprv
V2YdmRWYZfgr6H72esBpIBbfYHph6NHjj2lLOEc+UXalD329PvllgPiiCJmwTowNEeZ8YxtNdmZy
JJFMrexbrs+GBLBQULmpyNzZ5yrsbi3DLw71163R+ro7qpH8hGF3FhYQ8J84Lqw1p3PnlTlywYYX
LOErBngB/oJeBKym+sAZVQJYyuheonGsdr6rDxT6JGorn0AkN1numfpk6vVG9hSbQ+BvMchzU50A
br0FsRruIxo1dpOIsAtjiFE7P3MlkdNpCt+lmdvnke6Nz1YApuLbNtbbhm553qiz7E4paiJIR4wa
76bAgcX5EN5oNDbiuR8ybb/CAfvJ6hGRrjeYF/IuhHTo6PZzjor2p1E35gXN3r6my8LaMZyYVHUX
xT136vEDwhP7AGaSwuKZS8SRIOwoj4xMqGwm8s1KAL7kXA+lZY+lqHxXcWRjsDGiZ9Ok/mTdVZW0
ga0iIHDvrGACZn74Go1zNBBJbqd7CWrjaQ7sE41uMxaTCapvXNI/Jy02lqGpQeUR1gz2qoNGFUcB
eje8LhMux7gO63GK17YsnG4Xm92CXc1zy3cHc+cmsQOzXCPBV7sqb6l2yIrmKEpgE+vApF1vxpF7
U07+8hoHUXEvqG6hfUaFziNGZ1LrQvb8flpqwWiJGFzePS6bVIsbU9SfRurFt7O1DAYPTG9ytoHb
te2j20wYfQDD0RQZms8xg/Nj4WcxhrWyeMMoYhyiOl/eCqaNM8bfYDfQNcLGlYl8zygp7qMh9baq
dXl/eUN87JPuhrhLtsugcnKDhjyQftdJhEdObMU+F6VdU8OSUYuDeGyS9G75jWZlptdRIyTa3FdN
9IObwLRdSqOl0gSEQ4z63tbc4iLO2Usj0fJKZFKPHHEWQ1OTPiFfN//f5J1ZcuNItm2n8iaAMMDd
0f2SIClSpLpQ/wOLkELoG0cPTOsO4U7sLmRlVlWW2S2zfH+v3l9lExVKBQWcs8/ea6f9Xd/O1pkW
Mp9Vgi4ibr4QOErL23KioBUz9yw+7Rw+CD/mZ2iUDu3zzH1QFcK90wDobNcEqUoAgSx89E7EbOhr
KJV7Ip+hOOK59s00OFd8AeR+xth7yRJ/CPIqplHEsrl2TEYGIggWfei26Rlg/XgzjwAbQ9UDETBF
uUONGDiFpASeOQpv2yjjBjQmAhEuH0/85OpdO7b9L4Tdge4JoQ5jZ6aX3OMVXOQ8kBzVwVeMGLbz
AmN02PTsqChpp0qX85Nq8O91mUyvDfIuvHJNmg2c3qvhPgnvhhpaDL1+D5ZxQ0NedEvfCV+Ez2UE
uwIRYTuM2oM11nZFBCHHy905vW629WjgrqxMIyEb1M2B2eKQXsao/zlHAkuOdnNABVMzncsMI7Dg
ZQxxJPdSm1c/JmGnGqs9Eg0kvH7CblKGWPIJO1BzEBbzPuy7aE/ERwMI5mQPxy7ayt4xvy8+Yp1J
yAwkopQ4uQxmdZTgmjncl1sxs8xDQmWjydb7D8ag/FnYfXYsIHZfKdD83wsLddhsE/s2tkQLLDP2
vwwzns7DaHkg+vpFHXRTO1etL19F6OFlAppz9M2l4pqbViOfd+3dguUb7aACQWQfB57Dn2Ux0hNC
K6X47BN/oYTJnv0bjsUhtwML9RJnvbHL0iE7upw1XvimN4EuMMf5YxzBPF4WCJgWzNaCZD12saLs
AJvwe1/lKqTpwhwTcJiIQpVyIxpI1IzJESAoBQgLhtDEfrBEUQd4SMSDLlJCKzi2rnlDhXdcC2kl
WRfAjTDnFLSIv4QBNhv6dLppfGl8GLYbSn/ZyyztyIOymttIRZjFKO8JMohLV+ZinNFPMwwZhXvu
KlXDLk8FwR6MFHT92nftHE3MoPMYlMWc4nzQ72ga3UaEURiMxrD8SFog8ZGRyusuT264DY37ua9g
gQ7QK4RdbIvG3ZNz/4k8++VYw47P6L1qqAhwjfajW2oZrOr23nbjK/j8B9uGtsG1DPhXN7on0x8t
Kgv0NXXEyRtQAd5WwurvhGtBYCjsDtJiAkCbuucet9a2Fgmc/UkMdzOW0kNGB2WahRyo6CQZKDVE
RZJnu0yKLaBN9YX1ajyaIw1UynWOScijj3wnVCAHQ6LRw+bFeRFU+a8Krxr1E/T+pib1Vn0fmJVx
pu5g3BSo4lcqniBkicccZugMKo4f9V9zmhEEWfIt9E17587gIjKCNZfch54bzeKRSBeVM2kYH6NW
17hAzI0DgIgbJzXzU16X+6Jzb1yCHfsQ/k1GFd1BG4K2T06gLYdvvsR1zIn1UZVFfZvk1tXCJxVG
TerfzvPAclm4eH9I1j8YTm/eDEgQFPQMR5kt2bWVzfKS2BM1nJH/MnjD2SmmmwqQ+A4LduCp8FCE
azdtkZzwmV17Yf2dP+W1RJXi3M4LykV6uxhIGZn85Ym6nR2y6akE1Kpabn9myBBEoVR05SB6bedy
/YNTDbAwSrt8HT715kIIaFE3ObgTyocSb0SSAacbOxAcMv8+1vIz7K5J2ezMoTvZsj8btFWG4Zy+
LrLOT2nyaibOyU/zlxRhh8tLlmG5MdSOEAlNz7jNNpqWFc62/Y458ZFZFWwJnvSg8OGMgBtKLuiw
9YdI5l2fUmdMbvIuG1OaRLKza62HdusyFNiKVTpfN4nJeDJMD9y0rjsMqk7x0/EZhHqX+Jwpm+fB
qM8YFVKctfmWlweckLGvA3PtLs5y/xcOn2qjyf3E5Xiwo9sUyoru4QWTpRIp0mia9ze5a2OVqneT
Kmmm0MMEd4SYYNJTwjbueaolgT+nu6isQI30e92PT53bvPHp3i8uqieLHRmN/ZiPelfPurnp5HTJ
luXaqFM8y+RoMtKlC6zguN11VHMOanjyRNPuFum4n/RaJBefItEr7MkIJxKbpgILlvP28B13a/Lu
3Qt0hSneQjOisY8QXCDlecF+msDMqAZrb/fxREfS6sUZwEU47Zs/YOomB4p0UewyYe9C17mIIX2b
S/VC/eFtOQ3m3oUKYVJDz42pqAKVOj1Ur/FJy/oBl+R+aAr/Ape0Bh0W78aC82+B/3MbYWZ2GXZL
s1L7RC7mdTyIHwgTLLOuxtFjx/cRJ0mgKVsjtPgDgeLjzNsJu7BO9TEDFCybOf7Oy7C8HzsiXlFM
jDopU/fDqYpxK6d2i3WOhHJL34S/Yn3Za+8NvOR0rEU7sNAXSNtqQPILHCAtBVU+7PztQ6oLG5Dx
YyvV+4D+buMzNeeoOtaGv8skwmvHRX39duBeqOieN1JGd4PxZ5joUNrQTelfuUMlH4wBk33VSGbN
aJUaa9R++E45G1rQRlgLZ8cZjhkHdfDQhuMYJ2sVLpFEmG7sVc5MVmGzXCXOeBU7+2Lhr6NVAh2n
amIrWnXR7jeNVMzGEU2WDDAURsKyhqe/ht801eI3fbVSsf9BdOjn4FeB+Zv8WlshwLTWgAFMlJKm
HaYMJHZvzTubR7nqtpETWcdh1XJRElJqh43l2h7U/0UJwH8mgvVvF7OV2vFvtvpf7Z8BrP/4RX+s
9eIb9ytcVWR3PIlKwFb9R8RIfQOT55l41hU5I7pS/3Fmg8DqgAHFaqWUY0sJXeD3td79xj+QkExX
1qvk3xJ/ZatXax3HnzgGrovNCsYCjiq2ejqF/myp8iqOWzTTy0A2lfdzgct8Hry+8plpaKWgUi+/
G4aKy4sd1tWhmTGZbrH5QmFjPyEp6AA72pVt7r4VpQFmh6ypfbbzGt5UP1XXfTvm910Bph6ZwK26
A0QdPOu0Uip3EzaN/JqMWD9RbdqG3LW5E2ynWmiQOYVYXlJ+LMZtYnv4UOOEp3NTt+853ay/hlTH
H3HtFdfI7OZLWovoivrzAcPwgo41Gq257fFkPo+DszxV4IoDAoV44k1VBWNkT0dISc4rkkf8Qh+Y
V20lNZrXEBvDpxUwatHFkxVvDeWo3yFA9IGLPXEXku44ybKOaH8DaBik3pQ3q2M8O5u8J4+eVOLF
kka9N8lMXwueiBTy0H3gYXJoUFlDIi0hY2A2AP+y5V3kd79GHXfPZsw0TezS84MuTMzXoqtstYsY
a+BjEiboO0oAbBe5Yc5y6gbCYbpxC0i6u0YX43NSme6VWfdhy/tsuopCixOArj5gINFc7gwCsKlL
SXjVOmYfWBkXeKfyNC89gi0BMkB5HrKYhcEk88RQmdM3VcU+SS23ICQ1OHxnqb/LXEoGa7jmKhK7
Iac7Ca78wW9t3G5Ztx9CA89SXORBAxou6SLg8Jhf9lCqGeKHiUo1ZzwMcASOZhLZH9rPyseQPhXA
dOKHjsiM8Oi8CAdRKE0HoBf1fWLa+rSWxiYsUPZNHuK/7mV5ZbEh+yNGUk/o+SpsyZfEuTqjo+MZ
dm9KLAkPvsyAW8UL0rRcNoW/3IiGYphR3s1l+pa0OIsJ+z5T35URWBLL49jWYNOjPD54/L2dcpfh
QS8LnXKRz39Rb5RgcFWpc0YljEJxZ8oviYOIg1M1lVeVth1Q/JH9SqfWBIgd48jZ80JxH42M5/Po
sOBJCiKeIoigp56p9VZGC6wbosQYqmQZ/sSlL5B73NtkJkpr0VrHaQTPXymH72bmgBCrBFeZFjU8
hAvL+1GfCr/kq8ZOm6ECPFvNyO2Gw0Gjki6wna+BlohD1b3T7Ea3amO/VBUXiciDTc8NNg3g3uYk
eyw0bjXz0l6sU02E/AO/M4cSAAwqgGGLpgwz1HoQdV3/qLLOCDCR45nz5nsebwdv5YpjPFb7xdQ9
Zx5dbYGd4ZbxK3jlchiDbL22GzBa+QcUNkgr6Q+K2kKs6i1Vj9wXU8i5ZRzvyBRT0hAlFrUQnhMg
styGFgpYU1bYnyrfOmZuHTMOZD1fdaqrp7S2kicuf7xFvd7iHIm/OTlpy4yOTVM2jx6clRVpYu6i
qs7izcL97QMvc/rRCJtoC1rXtKc2R651pcUjoPPqIbPFAJKTN/expWUWs2dDn4ie+GlelSoKXI19
byyoXTg7+YFZJie7DYXlPjGqNoHrNN4PjzxN0KnENjc2CZkDlsjhxaYS7W6gReUzTqflOBXF9BhW
ur7WuIXK2LTfUd6YU5sCwYQUMxgJDn/6DpTLT8+n4qPspCIGgUPSViVlyclsvrr9wt2MYokvY2ib
kuGve40N36c1sDD28DLsY2LzhzaENiUD8tbl50JF82FB8EgVldBDHlhz9lwPzv3S3ilwA0ap1cVi
p7hyDbs/VpFJ+DItxiDOE8QxP18MYt5GdKBXAPysw7Uh3daVtO/igWllai/Mh+sUTu/zxDXDmwra
10p1LkqLB5WKqy2VFYFrTOZB982nqQRU1nkNSC3Jw4wNee+G5i21f9+5x9+Zsx3kyqDDrEnv4CK/
khHnLGJ6T/g+tvFIq6I2rCtE5EvTlRnhc8FAmncai2zi095W+KrYh5pVGFb0eJBEf95N25uymwFZ
a9x0NZYMWB+NpBWTUlzGJ8kKOiWADMTSu0eMaQNyl8VCttFYounxJf+IIVhX6okd1rpV0zyMB+48
y9llNXoPcSUADS9IsURjSwAnyzQtvElYXxG8aR/4XDlyY1S+/b64lndNwV64i7Dh20EEMPsY+b51
0a5FHqp0vOW+7zumSXTiKRhzWMpgfge6CPuGAmXlnUduTQ2SGU7TJq+9XUM7W7wVS23TAzgbisSO
cOkKb1sbzdXPlvf+N2i1TU3CT+gC050VgvvdtvQivCRidl857aMplr8RsHEZDrdGvWKxbTqYJ48+
g625YrNrnpHXFqJ0vOkB1r3oZpka+imSnxQaQN0myzefYnw1d6i58TFRIxcuCpTNTVTyoHJ9jQtA
52cYgVe8ysbHPuvc48pSuU0T2L25pGW0yVgAuUwYvN95ObfgKZd2X3AWeF3cMb6yay64xjh6t1mT
ADkZF0pm+2pOj1HNe2Uzc7L9IjxYXIPLlG+k70KO5Tp5/v/FVraOmf9m2I2rj//+r3++Yf1t2l1/
1R/TrvMNERq3lrAFI+WfAvXuNw5VHmVZ9u+usr9Pux4jLWF5k4ABYViLi9bfp13atRxlU5TlujZF
cxzB/sq0y4j8p2mXvD6gPMVvxKzrYExSjNz/HCAg2lYBQK3xu/plTU9vR6uUGWM1JpVEI0ycmvYR
FIx/hS8mrbedn4OnFLl8cOqs/c6BlsXbbbLmoYPZZJ8gvTIp+gS8AjGo1UlvH2rcG9sCV+7P2IuX
N2qNSo7CTV9dmMujV5epa6dwvD6gbvfvuExD+CyuwQE+6WLUOIaoTWEMYue7lM5RRjPu3MTtz2Ur
udWbE61v4J6O5MHdaOfB33kUyqphFbfRlzANcYbIMj2rFEfQzk66VZ3hh+1iNiW9RGM3aiDSlYQZ
69TKvvEiCAR0gGjzktQ9bIGebpMObZkDmw+d/dXWUfyB8lu022nE+YrzHWJYw/bv7u0ynuojPOf5
htkr/Swz3rqbZOj6jzGaBjr0MLWfZOrqAEwidgV/Ukgc0ap1dbIG9TIVeJBDqk1mOVl3bZnUNv6J
xt4mhtT3RW/la+p0mTZaSfumgkJzs9jKOkSTuytkuQRhH+39xRMwhJdCMmwItMVhSPBzCfIOHQ6v
2vrlThOVztKk20HDSgiTiTJ1X9bmxYuk+z6LQoOMF7FzCyqGcnPLhPtiOcad6/v1w1yHEIycBcaR
zIovWoEsyqZd6QRA0deQRT1DwjUgEx+GtIJqyrviAB6gOXr02x/Y5prdXDsDUg6DsmpGcKKlzLu7
wnAqcKeD7+Gv1TCUYnyOr7ogcY9UTf3R0o85g7yVlFRD0RbOlDQwdFspIePUcfOdnqQ64iBKDsJd
Mbql8t61jIsjZe4GGN+2/kE4Budz2ObRAURQfx0tTkLGgLHR6K35qdatv4NslB4UaLYg4mPznfuu
Oqi89K6qZbIJCBTglfMFz3k0t5+cdnvWgKrcZ5x1OJU2lfwiUNC9Y2fqrkv8EybV0UZ8TxlYTfZ7
HjH9aqM62Nppzp6eohMvDSvoZQewy4cEu0sKt7vLXSmOvnDHz6igFMfwMu/DkI13TEcrudi5MuHd
KnjhEXfXI5HV6jEdDbilNhCwq0hnIOW9sfypuDJwNyrt8Y5YnfU5mck0oq767Kx2mB46axq2rQrN
85haDJqElyDn4sVOd1hDzBsOD4CDRFl8b+w22g0RSCUdw6+3ZgcocSxH68mmCJrll6rJj0z47RH2
snesMsf4NRm5BLwvaSauJmCSA/fbZ89Mo/DA+dg410Uq4XvrCSx9gt1lY8DuYrXMUlxFqPJwjC1V
knL1q/he48/CnTSVe5IanfV9iPqWOPba0UAGw8qoE0IhdoI89vPpEqdqnu6HXoB9myyz/enHpv6M
h7C69F1KYER6UPK2uIa6x9xILVL0s/GcVxPjTKszDiSmbZAuzuImlkHawjraLFZnv4ACrOdgVDEF
vpjihtuyb3k88g6Oz3qcXW4HI/b4uiC3g0xY549U1bKflce43oZ7NTxOBA2c2Loaran2YO3atFs5
hL/ZN52LqzgeBkuLu2eTzV5/T6amuSC1610MmfTGD6tNk/S3Xv/dXSzE7wSqkYVz57TwVLHi9rSU
zb3Viysn5tNgfli9/DXO+MS8VyBU245S9k1B5kkkQGt/1OHFc9uAG/31Yrvc7sW2x8gacTXJe9gf
k/PipumvxABoTAHxjT3M1bYIeQh4jbnvvfg6AcsBrgQ4mPMYqvgzdqnD1WV7dN2ImEmO0ybcEtgK
DEejHpfmpghdDy9rxumPHZ+7hfGVltAdIvM9V8w2PE/hIi8dXet9UFFUSj7Aup4WcbFE9OpM3SmS
Tb81zfJACRmQLnFZk+B0JXp7yBkRRKMfg3SfO7MJSpHX23T8CME/baG3tBw/WMW5NRwyr+OHGn+g
62hna7aKmnp6XE8mTqtz4ZjNx9KO4W2feMXbqGsQWT4aMdAz6b6B5WbA7uC1+MDX3ppGNT9aYfqf
MXT/Ay+Z5jS6ofsSukm0t9slgfPgdmJvjR5tyvRFJw9i4igCcoW+7Ir1jmZgOaff58xkRh1cicvN
s0lhJMU9xx0Lv7ZhHXtSyeW+kbp9Jgnk3cu60PvZ9trH2uqXZRspE6INYspwsrj3QoaD3Qbpwcmf
bV6+J2igJyJTF1mPByAVArmm6i86t8+lTABJFXeCTLudefozsWleXBsOWzHd2sDotniuAkeFOsij
vubnX9PvMoyCpXia94LUwmFkz2+W6K5ronIbN9WlKaJnrxSfuS0P9TLRleYAMU5u7ZJ7qLpkE7+b
Bb8/jHgWa/oye+tgW/kXqIRdCgRvg/1RBvXkc8mpgCxb2MT81ro3PE7orvfK8+U1oxFdLjwUeo1Z
VcOEAMMwimu7bnGwxi9wdBnhweCBYd8k85AFNG5TRR8eynF8r8dqG6v8oTOJwNUjXMuu0Nt+sg9K
9TfSt/pN5psvrQ0mLRtbZgQqcF3zjJ2NF3He0icB2HTWybU/ifvZjq7SNry0LRcxN175apS90XEK
ALA6TmF059BbDqSt3s8DLc02x9rKVDtYn5SGZvEbbekvDgR6axbw09w5iKP4MUW7spcyiM3hl+e1
B8YgMOME9Itsr9C8r7QZHQqgBVz3ryxf/sTqcBeV9e1cKOo+7d0IcnVnLfaxbdW9ciZzMzTcaHHd
PWOIu3Lq7tEs4UZYBVw0qjYxys1Vts9M982gjcAgerYpE2bCPh9ec3885SHuShjkEchLWjOczyJ1
3xuvOUBMe0To2+dxcpgK+6UvWMGyLlqLHN4pkPmUajpDc6SBgzkxyX9WdJqseba2qO67aPqu+Ues
n9F+xv5D68ip48QHQ5TaTPxdh7CeLj7qhbAp54FFglt5aZtAeMuBA90GuQd7/ryhd3xjg/Kc+8jD
uOKu0htXW9D83mDcJwU9kL3YK1KQ7KX7mQQH7xn8GNo+ipkniuPcRHDQip4ceZXnR2F4O1djLO67
ADLEse6iezbOH70FlqlNbuaar1EYTBH+3WB/5+OPu5ZnWOfSfklyaTKiTU01xZgPH3VTnCKnfK9r
e2/75U2iKjJw+ijH8q1GxeGmw5+NKHEZuzgFAJPH3jZVNYWX0EDBMY+beOo+umK+crKnqfDe+sG7
DKJwTw2HkmDK+k9aJwMrXw7sF7fN+J4a8qCV/9SMC47Zd3hO9qaGzJuraO+UpI3w7zyUFr2JdDcD
F8RdTTxjQ5AXcE0/viceNKPa2DsSN6fdUvTkch7vPavmuJUmGTN+0WVcMYeER6tuVt+blSM7lfEu
RELbTsmEtoHJvzm1zoxZKmdLjx+JKrCAt92ayop7xbqhMK0XY/gzqSXMqj6LvHMv+imIVbNOB7Uo
LmEI1BARSV2lbqY+KXLKaOSox9sqLobbqfS0dYA1p+rL5EP67d0sf3ItRO5aDfo4tt10SqET7rso
bOA+MsEFqhqt10JHflDgUA1alO+3yLJivCWYd30/gdLQyZI4pgUUO3dcDNeVMuj1mY1rUdbddTUK
Z8E4FKMwmLBen/KxGT5afgg3VD3ML1UZDxtc1fAwDHCFNyGuCjSkZT40maxOQ4IGWGakh0eMLk8l
Jz8CJR7/i/KfI5HBNsaUF/Ldn9DGrtME88WcmHrG2yX0o2VU4zqFIewKG1VqdcNnOw6xy3JWKXfU
IwozgpiIMxJ8aiGN44VPsJhQTzmuYWEb4sY/9p2Ue4zeHOMSv2crWm1bEYoEbbSJ5eY/wwZnQusM
y8XCnLxzUd65f7jDM7uOhcShMfltgSj99AvADHxoccyWVcFACQtwN48mIbjSnnHR8r0tKQ1r801E
zPGwjCK+rVFp9lbSFGcR+5qKHQuWWoZpqv/lzrcxjiSx0e3UfseaZ27DrjV2M0fjoDCaZCfmjsd1
SMntFpSVwlPDnsh1O2yoDGKH+FrC3qXqRpd8QvthuBOF5GeXGASBIqe9n1yMk7Rf8cR16v6VbziF
48TuTrA0zRttxynTSEgSc7Sa74NPkJwoGctsXybjkxWGTy20MxqMJH+L7X0P/NTbu7iPg2WO5KVI
IQ713Ht3TpwJRpWUREuDRnARPl64puiYjRKoj35WOy/hWFG8VOaSf4c85QmB3I+2lt1TOm0zQZyU
mZNlrTqKlLjlD7eOC0POmtueW3zGwnwSashPDWGx16mqTM5IkXuJ7KEtuQEvG8tn+NMjKJ4mzkCT
4XO4TjE60/Q1yfe+mWoqfSp1TeBAcKYAe8Vazn7K+g/jZVNi9rln3G+CuiwgmNEqOwdF3abFdWhx
V2dsGIeNYbrmE599Y8+vbR+yqlK3iavliZd3chJs5mc+ZeneshKa4Jwqb34JUXM3LufxWjjUkM5t
2/xaGmf5ApqE9aYlZRPNoIN6u4ZHWTcy2kwVGb0toa7hCFzAP/Cngqm2x+G5LeIBr2roZQ+j54K8
o8HGtgAlswyg9RvpPUsTxdsSj3y61cRhf1mxnLmLL5IKNclhZ+m5xrhsnURdamAwhXzAEEZPloxB
Fi+mfZ30dYoRxueRiNutO+LmItLD96BerVhifCr5PeBIG8tX2ZqcgCIBJTesMN3mEHSDpRbqDlMw
OLxxUtgchlDQvVYqxGOjoIk6cVv1XQwwUy3VNWcDqsx+xu7AmKHivXah+GGrMSg9Intl0eSyZVEJ
wbXCMn/861ref+Z5G/85t4d/L/j99381n9XPf7Wt/+2X/aH4qW/uejx20e6Q11xM8H+ct51vXK8R
+0iQ8sP6m6H9d9e6/43HNy4qWzkIVCh8/xD83G8Slr7FeZtLLJsHnJG/ECK17H81rbsO5Zaca/kS
HFj99r/wM03PFVhM6hAbUtQ+uCM/fQfbF8S2bT2LaxzqjL66lGlJlx0K/U6DRb6XpRQJGPlpVfds
xzY2lGC2T62XR8d5mkeEGFzWyAlW435MtNC8Jp12gK/7FhbPpB7ir9EpoQcucDIR2tOwU4eU1Ewe
gBXQ5wQ69LKDvGe+sNcaFEuJ3vzirDA3h9ol2InVJDSIyDXsx5ClRJUcfdx/9tallZj3aWh3cH0o
ZQrwnkxTEMIFvJgJdsrtVGZ0+LXant48ZLwTen/io/svUYonlCvPzu8TBn96jJQK4pbU21bSuYHB
TqTplqFUU6dkdaEAVRR6ny7s9XlTR0VNSAT/OC75woZo4FhRFGIJ9Ar4XZjzyq03RMipFUsbWnu2
vk1Mv+5WqNXw3BeWTmku59IEtdMVWHymzltdco0E49F08OZaw5ABNe7dmz97DmkZxUN30xE6eeiN
mByZI+lbZ0KMpN42rddduLWtIL4qLd76fOWMA/KiA51fTEkO9TG9GyRZV6Y4vnC5uYaHUXKctfPs
Ul95a0wohoPhJQNmXS+1tqmvOUsAabLw2Sghpx3veCdmA/T03oTcF3ilX3yFSTwf6lxiAohg8m/U
pFIybZ72mU0aMyKx7JnF6yK6bNj3oRqmk916VXKKSkcypOIzX/YrAh1CqUe54DEy59jiBUedBH5E
v8fFWA75ste6BMbXRUy2S0fV1K4SSXbMzYaLDJdNnAT4s+BLi4xDEH57vV0A93c7pw+9bmcUUUVD
dhjJ8TTNrM91VOp4X48rLqXHWWCjLI7uU2TaQ7iDYoLcksyOmrHSKSOEJlLSAAYy29gO9NHZjC1o
RgykVM9vpDs43TFbUq5xc5+PiNIwArdxmyJeBH/9Ifz/JqPYJlT/vx9Uzj/+z6H/kSbNn56wfzuq
rL/yj0es9c3iZunzMPT++fkqvzncRrz1qiKE+OdUkCW+YfSRjDTYBBHGV07S7/Yhup0lJ8O//7/9
lYfrGkn6s3fIWdP5Hl5OwVXFcv4lERQxcqje8MJATR56gM/PbCF1FQctZWSCJbRvTIIBfvouiJZf
Z4XSHyjIqFy1AZsmIEABkDteb8dTU/klKmLIvGPi/Tj3lp36G5R1rtVjTtgUj6rfXeeMHde4rYck
sOCjMMUvNePBGGWUjNq5TL9Cr26cfUxH4q5KuhrcJx/mOxMRlHHcmotn9Pjeukvm1MgIhM5jo7+U
NXctAaUxMvYGNyFin6VVmCc6EQW9I6k3LPQLt/YTd3l2ZSplhw/I5V6y7xWVZdtiTKKX1aftbpYk
qWi58Pl6IF1g/WmZckLvVWVihd5rz20QMno2vSFM/atGlCUOyKy79RDL2LTGyX6tY3xFaIdOcWjU
iLPS1ZqmgUF6RJ6GVuPtTVMXn045Vq+kqRLgIKB/tqyZ1WfGZ+mDsgjc9jTjHfF+eBqUR0EDQBup
KTtEYStvvLDH0LHEGTgSiXeBx5Pad2by1Jk2zw/eLNuqLrrvxHZ8AQo0bdB0wKBcHF/TTKMG0d05
rbT1tjDSmZ5KrB77gg8p7aWNhpDvLwInPjmBes8Y3F1YJ+BB84IIf0TNEH0fqLy7U9ZkI3mMFW2N
kP13RTtFX5VTtqeQ2ZhmUyMB9rUgni9bLXxVbw2kshfeKgVaCC0TTsCZr7UeZyKk8HjstjgVUd1e
h7n2hh1P3tg7gisdq0MS+ZK9CQFQrAtnUa4xeN565CnEcIhkkj/4PfM+4hHIIPIK/CeiR8am+VlT
Mzydyhaxc2N1yj0v+EodiIokbesuv3F8w5FnbKHucMgrQHu7xvDxP4hSHfi24MK25jXR3aFb4W0X
+RZLjNcEUCV6Yu68Ep9lY6vXweRlSvLM1CLIssl47CiZXXZ0H6IDtN2az/RMSP5XZR+x0lE1Vzc7
pZ2upswnHr+Woprf5yaDyYlPdRGbEMn2lWaE3N86i5x+lf6AZGGufhmzZrPiHgDDZwv1qRg2qtfr
6N8oe9gPfY9Cg2MAm4fubIcSrNl2+iA3remn9tLfq9L+o0Off3tOr2yU//0Jzyr8mZQ/ih/Nn8Of
//i1fzzjwevBOyGaJli9MXowEf8xRysO56bAy87DHCrLP5Ho7W+epCSVXnvXdXCYrr1svz/n5TdX
cGfnpbFq8xb8lL8yR+Mk/JdHPSwYAn3CEYprmO1465z9T+Q9QouWTCCVB7Hs7+ulgKlQ6Wk/YAvb
5Vn+5iqIJOMYdIIFPhst8bJotcfwXXwySuNYrIHukkW0a8pRKxu8K/mDnEc7aiMQD/W8UIz1Mbbz
RNgz5HK7Seo14GA6tCfTJCHARjlWvqsdr9pjISM7KnrjIY2jiQ1eO7dkGvR3KwLalCcudA01eCIj
7+bi+Mk9ZGkDlpmlF3cvaRDCwNVjLF1boX0i0aNU/dYDvck9OArnNaw4n12fH4q0Lp7IO5o7TbXU
JuO0cRX1Ij3SFjHty8TH9Bj7zm0zEOdaaHpq4jfgKpfM846LAfzFoUC96ZytNPKfixfjLufJVdXk
Flpj+phG50E347WEe7CJhD5YOvyR1xBvEygvon/G0/jDSdiRCZVji1ql3T6HSogcXlzh8w/cMnyT
mXlbu8NPeKHNprC5UQxAphd/IO0Q6hveAM2e4/iRmz7SnHCefV2+DLCwN+FUHYY6nf6HuzPJkVzJ
suyKGBD25FSprampqfWNTwhzc3P2FAopbPeUq6iN1aFXZEZUICqBP6zEn33AOzUqRd679567sQLq
Q4KK3KR0z5gktzTQwxPBAhYsbIBdNlfvaaXuCnO+pMbykpYwm3Txyc7hd9X9IGi6b5ZHzZK5E+Mt
NTw7tz0E9BC2lrOvtfEEOxF+6U3NvtVoTXJdy27Eq+dyoAmgtGkm+YS/Rlq5E9PYxRO216RD/37E
yhrNTX403fheO9PNuurZ1EVCdUh6kKVJM3zxjdPj2BmkDh0U/SJ+ykS8b5hXIT3nF09V73M7kU1x
o1Z5YsdBbmxrnbIiX7DHGgFdMcweA1UBLLAgc/DY6eoMA+tB6fGO4M4rHS1f1VxgUqrM5maeFmfT
Oh0fuet8q+Fsppa3YZXZcMDgj67hhuDrZH2jvfqXNCZquuo4fTLqWRK4oSn53mn7BHSf3b6JmG/M
MilqmLGS0Y8VE5DK8os0u+pN1HQP2om61dlUMV620zdDXnlrGujHNPGM7X4A4vq8cIuIqs533ggC
FwjijCFsS1v7nv3zq4Ov9QRmYrwFuja9NXrMVn+g2bl4olz5yJ4QQXNYCPaMusqOql+uNfPbUxXI
mWV/PfcbUMLqTmddc3HWtmOJjMWaPcMZI7vO3gauim+DVE1bVEgP5warwR0r6OC+yEdxA6JXvyaa
ldE4WvZFD3MXxUOjbgPKCH50JIbTvQvp52TPSbsf7YQvnUyJxorxvh8rC+5tob/5aWX4T1pa5ML8
ew7ym6II8apOe6ty6fcN6T+zoa9g9wVK23d+ui/ncrfwdD2rRLT39rR6nE2INmgay4i7s47d4RP3
mryfyxgeeAJePdzk0A6fJRlnJ+oGnu3WrHukr5mdyqaiE9LZUNYWvrBrNj79uBoIeE/dY9tMKtta
qPxH4p3esy7SZtVAHOatRmfyZ7Akbb2dZGnFO6pBcRkqNK0WC4TDVjQ3/M46NiauPj91L2S1YXug
nc3+tapZoq0lQf1hWZsFA2R6ufP9Sbx2a/OgjilZntkbICSZZrNPRjpjfKQY2jjWJpnmT6nMoKqE
YgRCpA6VBJ/crcLv+U8RDSUY7Ou6+GqqjlRruTbWJNVaXqOyud2Oa6ONzI3Rj+Tac1OujTfd2n1T
SwSFBVx8skuWlcFPR87gVvYSOWKtzhEhPVEUMbXDq7t264Rry04V04y+9u7A1ejpaup/t39KeUDC
W7/l2tQz/ynt8anMOuDPpMoHIxaKOkkysl5r10+8tv6Myoz3NZEqRFgYOmptB4L72KJn0hhUV4lP
HJYWITJwDNaNGgdA2Z1Gk5PeD52x4CBLDfAcszE84rWZaAaLz9Wa+PmuNJvlUq0dRiGSFDbS0p7O
YxPyQC/0NQOk7DeyDucLOGgKlf+0Iq39SGptSoIcRWlSAuP4ifdKecCgy04Hdrp84M0d3iRkFpGJ
zIEoreEPv9TayVTYbutE/drURLOHDdKf9qbCWoucij+dTp0a761Y8KYeGmG85S7tT87aA5WXvCo6
7JvEHIVd3JYURmVrcxRWKk18dfRmtZ2Qe58npVPkMgYV1I1yOVEP0u0squfvp7WZyqA3DtoOm1ds
qyOYHT9/smyN8aCwlHgaWrsjLk7XFSY2SirX/quBFCgtyGsrFuDp6pXwCqtYKmDi58BqsLabXWc8
qUDKW2sMva3VZP17WSP/bwZeDec5JTpCS42F4aQNq6jkMXxlbsQzVHmsXWjSOMtcPg4QKW65cuuD
y4FLMdaIoYvOXrws7k0YZHw1wmkk0WBjyVtrA2hExBchrkmCQLspaE57Cfq2+Z4tuXgH22kgkLkL
zpLC8FUkJ57HNnSnX83UYCLoY0/8prqwBx8JVMBMMYEbVMudlsRB3lZcyvGzjWZ9MHqjPYc409Hu
xrF+Nhj6TLZrkzolcV5eBH6oX7E9zp81xQ311s9oLMmx2e2N2cxuJLgoutqKeJumvj4m5KZ3WZeA
mJXWMvs7Mq39qRKYcTaUncvbcNbefe+mxhM98Ohv5TRbW0WBw1eShOVL1TtMYzZZty+vKdutTpv2
R1+H2clKFKWeOoOYUAwt1XqJcwYoIA82oUUiewZZ3TpIn4SMNSEO13rFTDT9rJYZREDin5Sbsd63
r0nd5e81J8N+4vF/qWLPxoscp6j5XV9bu0CX6dNkyw+7C8dDkVq7rmniKMZZt0ELnu5LlU/JKvFi
ZM8oIqdvZAJxs23irjv6o9ecBz++XTILmTFAfQrT5jYbjfGJDVvXHYTmQ25SjEVV5qpHFEAYaElr
MY6iUBl1bT0G3eBfh6So8S20kyYwHqT/p6n6L00s/zOFgb/PJv/t5oq1VVb/r//4N3sr6x97K8/7
W+A65NoE3t0/g8o/ZhrgNI4JtgZDLkoAPbr/ZQZ2/ibQfODZWBZe4YCA3H/NNOzB4IyzvgpZODEG
/8VurT8F3P9UA73qAcxVtmvxpzDU+P8SfRs05y7qhYhCV07tvPa08CVIgw5ojeWCveKoXDUp8Faf
hh8zwS9LdeikOfyyVJPpqMA3u5xTawjPE4wHMgNrLlblD0GXt0SePF5CEYmkFAN9X+fOMWDaAJgy
UAdTOfEvWVOoQT1ClSU7g03I2aeEHhpZgHa3QfolNusnA1ZGsllAzYxYUj/fx8rc4nrUw26atIkA
G5T9rk1d/B+etKnrMJbajEqYc08iDldXBM1Pb2x0dMt6OslOzZTFpwGb/q60KVmJhEWF7TiK4j7w
Z/a8XVAR4dONrSOWAcsHwqr7WXQBjv4k7wEhDLCMWUAV93GeE5WXoHU4aqzhpJwcA6jTlZpphl4g
bDCl+ykcrgfSYX9QOaO8ow29xng3GWvXSkgDRO0vXfeBH6hCHZyFrZyjbmKvjnJUv9/z5Gbo2U0T
3otULi82ToWvWTGDMr/R7re1S3N84FWg0gjMEKWmsz9EZVmXn0aT8VPw6YO6rYxmOAPCdMqThJR2
L/Fz/hKyWYpoLtg3FbPggpWjRBwHabjfCbCS8OQ5eY9JjyqFCIAnwNp+RpolNq2zgKLVHpsVVy2g
CJjkqq9CtWUGEwmLxqYc3epUhEv/w7T9+ZIjs5yScb3Ic9rIPQa6autxmPMzc6b+FX9e+9Nnf3k1
ZGyeO813ZsOuLL7F4LoKyygQTxgGrIirX/uMblrvkB1G3Cvks3hJkiicaFgzfSrXOPU3zSD8O6gV
8ZaYNeIvG6jxNzpu+eb0Cw2+jdNTxgEKEAWnErct0aiKkFFdXUwzLL5rp8q2U9BjYu0T/uNGase7
OnSWy+DP7vHPn5S2nfuUOvaI3BMLmKe1doC5dRjdyNSAOhlSMICVO7BKal19RvJQd46ajQ+g+RPV
zypmDRqmNT9JvqsHftrMpMKQeEYXy/xMQ9+weexBLuAKbh4dDClJNCR1m2zsKs8h8zhc4T2qG/dG
P3Yc0w3/YB7KdQQag/ng+d2YR9JGcospmdtO5HDp++yHbFNZrTiE9HSWB+Ks7REegvFCDVZMCFBn
W5xJLaOhwxCa5B6ea6SbCV8ccbR9KyqMsXOqln3bFfVDZS7mEQJEfzt4bEEtLvgm39N+Ok5FSRVH
OsWw+twkGSi+ztOXEG/jubJcxK2mauodRQV1svY6mbck0hW+YDtv4YPK3juFcUNlp5yTasP1ON5D
X0rB9oUUUGPTDWYROcaobrupZzVDTvAwNTI8DlZAJyiwIZq4sBXf9Hbe3DplP+xs11NfizPhq2/S
nF20Ag7zFgOrxs4ICMRrZU8ZmWp/9YPr7lpcmjGd1qn4bnnDMfWOeXu0xsF4BoJXna0h1pdgsjJw
8oj+zDAyf1Vg8x5Gj1rdpLaJyprcHXeqTuEJZIa7hSVEtJUYQREJjEI9hn9fT/jn+/LoObK+qare
treW1fL+Q3tI3tN+yd9jAVJxgyvNPwZTV8ybORGw6toeNJRDqGgL4GZ4GCk6vtEaPnpB6Oc+9UZQ
pBRbqyPunWDHPJL/YgmOj7lIzf7F6Ycw22UJeKMO53PklE5/CamyOXpq6L4dLRAcp7xccsLKk33n
aqAyNEm47wmvlmOogp4rS058TeCxCnxY2Fa6apKaFz1zfFDcdgE+FReewWHC0f6d0mh4WIBlPyEZ
JxcPdullYjuQbV0ExkvQZ8uhSUT/BPrFu8GLzBXYUe5zR67M3sA7494TM9+TFfbd95zIJOUMYH3w
9OS8uGnkdbnDh4Zg9Odt7GzHVNg283r8Cp7qopQd2ZBttoVhwUQLBzSWsnKK4ujxyYGZotQBDChA
4aUqmXlDUmesnUM6alRZ4u+rtN2ziXBDZmvRT28FyYX9ANNg7f2Jv3jDxJQXCjCktqfPS9vM10q4
byvqZvLqS9H796N5cHrOV1Bm8Xxvwodyt44tnYPkjHxMulx9hcLL9kbSL5EYzDByPKfj7LHMeoM+
mjxIxoejU1vBfc4raVuYTXUg0ZefwsIw9oTxs0Nh8c6NAqdGdCnQRBeesd3E41hvmQatl6XV464O
5pz9zhhfWjZrrtEsr5Ic8HFB0T3Mg+/TIKfD19FZMvJ3nLzHxVPqTFAGOF2Y6O3UptXjMDMMdYkd
Ahzr56vPSH0s1dDTh+TF6ppbS/hUt1Z507SAsrK0G09sHNSbGvPxA0TlDFuGPox71QUpjj1dvSZt
7O+MQmJod4h0d9jTL8ZQmR8dlYKniYqG7ZLyiTrZB6Ct8BgK0gSdC9IyUZmz6T2t+CiC776rreug
aipQxppicenL3zB+VzIf/YIBH/d34dveg0QXODHTLGKj5SAUClVunybTHO+Mxh1593CxuDGx6IVR
bvm0Yvf19FF2PbnIrDhk9Y3XvzKl/QgbMBpxeO4dKJnWup1q8pQe3GLHo2+CJCNy5S8v4Wh8zL5o
n3x2k0eIzwHblTrNu0g5cLQiK8/iDaztn0RXdkswPdl6YRdBR8nEG/4Z1hH42CIIIRuD3zLJWhzQ
0QF8L134igQdQ9oo4IN4Xn6fxJOx6wc4xY2w8qOWLgOCN7a/6a62UCdjHXGtCA/xsFQ3uFblfctX
byOmZHiAxiuIBlP8vplZ+VX+eJlBeneqw6Un950xcl6l1UM3FjhqyZPR2DaL8ORCkBMSmFdfZKei
KZfP0a27Ldc7tSdVhTITLuktnVIfxWI42Li/qz8sURoiWrI6LIFV14RUsejiPNWGs0kRdLaOodsb
7tIhTSnduBMxW+QSGmjEv/05Vzj1+jTtDrR7jtHiAnwQYGZsDdmUSyf83/hUdiK4snWhvcWr+RqH
uKzoi7Toehbc9gogcNe4rl4sPTIvaoztQEuoTaPhRQ1ATHrNThOa8WtLnnvfTgX06FA3cLm85jsM
ljZyjV4xIyfUmHbxwWXlKhZq/gQyWwQslSuhwQqGeut5YrsMDjDYDnmQHKBHT4elS2uW46J57ww0
xEov/CDzunmbe5eNXTDjxI+spNZXP8DiuUnsXk67lK8QG2zb8D7ompFvU9jvJe5Mqg+dGlO+OS0c
+ijGzcZP6iQ/BsGMJVRObP/VOL4zlDdE7vhuFFvfQ6vd+W2NzVQmZnIDHnD0NmXYNC9WR4/MpjHy
4s6w6oUF2Ohf4KWubm8eQQgHIdBCFmKcCENy7VQ8/ORSjRKi4+4wKN0RAMEHF7WsDE56IXXI5rR+
8ULBkVfZD75vyONoZybb8jo/eVOdvLtS+fEFVbF4cAqFVcfw/eALwD2Z9aL0E2aDrLqWMbs90i7K
MCOZAksnBBF7B0Ff4q0eBCTckJ+af4oTjUd58u1lj6EUQ4ptrwcy71Q2HiPgJXovAvuMj8pAY4iT
Ry82m6e/7ub4nzw5r81Y/29FkMl5yP5tD9f66/6uBtLDhTnOcsjP+haWUZuh+j/VQFwfq6eOPCzp
VSQMhLi/u+osKLFIfSs8NvQQE/1/dDMIftEqEzLkIuQ5Dg1af0UO9Nc/5f9yfgQ2OXH+BMd0V6iN
+Bc5EMBAFXRliQpDVIEka1fprTPGhStIEDZQxax8pkTFC+WPkqDefWLYDUa2Pi5uHRmSTi8nmC1u
XEWinDUghmx6yFN8Zok1tA8Aq7Pbkl+9D2Gz7BoTRb+FhPEwwMiKdOlAOyzzoXnM89T7GQsfQIfb
jltbVPRkp8Wll0HwJPzF2BNdrPFRwa8pe4P7yKTsO5VV4XHqtQJ9yLuYmgkwrIP0f+Ru/zqzYWwH
O1qs4Nlr13VAQ+aVsM3WajM4hkV9t5Cx4i6DzuAE896zSaaa7hDc5JBtACuT5pr7lTZWGgG6HeSH
NBuATyQM+URwqSKK0nKO5ir7aNg1XyA/0YyCD5FaeEKHG6tHrjcH+UCXzHyaOiRDZBmj1vtGKhMM
S9DkGx0Ia5+ijaEa7sjONg+NNqhTXra6kU9DWgq4/N0Cjo8I8/wC5wZ3bqkHf83cYFI8+KZVwNJz
rEpvunY2e960ttgui+P/xktevCVZ294E9ApGPvZj/J/PMU0aACnBLPRFTUSXfMI1tcphl8Ql/Swx
Vp2haYmu+o4FVOSEmPnbWgCzTxA+NqCm26gYEn3BcZ1T0w1qEso4POrSRMSJu61NaLWPlBh3rjNO
D2U1yg26ZXcwJA1Vc5LNZJlBVERUszNm2Qtw9XIZPmRqDzulOCyUExOc7LPkDtMURMzJ5XhzDMVJ
IIw9GWKY6mUdHpuUu77ykOkGu6yOBKPEJpw944pybG7dMLf21ViVD+0kEXzwQgBikdgZW/C/ZQqs
MjYMrj1hEZPE4+ZoLQgibML7A0Jqy1lcMhB8AG8iVWjXbEoThw2J0ZtcQxfjMkzOGSLBSmuvqcZK
Puowv5ssT757aTD8Gqm43q1H+REoUHMTO2V7EFhtaJBToO44p6kSxt5o3KvW3Ckc/AyqgBQLziZC
AVAeKROi3FfjPTKHihbHpQ8OMBTpHsCZhVVciddscruXXoLg1wGPee/PhOaEeZkdHe9NhJEbRZxn
txq8VrweD4+NV4imxp+TZMViaWQFELuhKY8NvL1T7PhwJgqCp4v7Fmdh890U1GDGEoO4ubwhmZIu
w+Ezjrceq66LO3Nog5n1rhVBs2898+BkdJPc5soPHlUFcRU6CcBzgBjTsfJapppxMrE/rhfWIJyd
72y9xFZ5vRwU6KffFpCJY79edvt6tq5p535bhgkIdY7tDf5744hKV/ApmeHRzT4Mb1mRqlyli6Gw
WM5wvdbrRXvWPhN2Mlo0djj+Tq0XcoU0fPJwEt+bRrve10dz+FDrJT5z8xGfLhf7nLq6m2K97Jvr
tb/6MwF46zBgNfl81euA0BZ0UMzr0NABaN+qdZAYQtqd5DpcODpI130UI4cSAmDQOoasYKJjieD0
Oigf5mZIVLL+Whp/Wvn0+Z1YB5m5Tq2X+c90Y3s1lXLryCOKrosCKhv6yFxHoqYGWJNIxiRKm6pD
1ZbGhuI0OJ0MUtIp0uO4Dld43pizkjoEyrMOXwQVFxRlke1xd6qvZh3Sxi51DtafyS1chzj3zzxX
88Zu7NtkJtjJrFcu1k+xDoBpkPdnIoXtO6vQmAd6HRTXkbFwHLWHUTu9hetAGfsll9L2z5xZxIhy
8Z/ps1aTnjZyHUr9qcwxZqyTKn4Vg7F10lV31mwkf6W1U2BlDor6FFOlfKGDvNnS4jPcjOhQW+T5
/OQDzLkWxLJPi1l7R6rc9L4AZgoIa0G7JjRjvFpe4fBXTnBbWy30nqRVCb4+tisRgJuaqLSbBy1d
0OibmdUUII37+qzmzH+B+MMqjJdZGrzguibKLSk5PgC98LdqoM0k8Qv3dmEBcqMoTvDJWZbddVyG
7jaDf/uhYpduZ3BjN0WAgYKNR7izHcNEMAzam3ApygtQNetZmT3eZE8brAHmkHVp5j32Zh5+9EmD
k8Qo3JnqdF7oNi/uVP/C4WXw1qQPakObo38uMBPtWTr4v5rA6u4AMKdHYWLYcfVifDW+ax+hqFEK
3jR98eAmhUch9CDujMogAioh02xDWddPbDXbC5SpoQY0yp8a8UUkDTasgWmIANV3xQX4GE6qlOSv
XfuHm9vWscV1Nm/wCM1vZVYgvvWGHf42K6948suCxSeNg+CTeO+h7iX1uWyn5I5TcbyO2sJFTrS4
ovCBvTwtHjHZEziuVB3ZHnbQRWrBzbgo5gd7CrMHVm/GhSsGlrrRDbx7h7/h62j41kl1LQscHOQs
uZgyPd1Ob9L05O849ZqPkS3x6yyI22/NEOOSadXZg57dGRQY6IvfchTosv4A37xdButkdTFaZmYi
aluO+xQ7hcg3OYVJT2Fm2icC6O1O6CK5euNgX2v2ULh0pvAwSdXxbm15OIlM9iZUXRTsnzOveYzt
C1Drjce9Y+8pbvesNuPquNo3tlnVeVeIbfYZbHXx1fnsW6GTVK89TU13Yds4/B2GeecCZz/4Gl9C
kCP9bkI1sEq0MJ2A3Rr8U5X1WGcEavXYt7S2m8McvoHaDE5cXKxfTl24n8ozpE+jDIlFFlw0d+CK
2oUp1GGGP9sr90Q5ERTGxj13YlLnooQAwJ3Jtp/Y2+i7RIbOa9Hp9tobZL8BHnBogOjJHtmf+bdF
lVhMU7KSH1kO3NrWJZhQ3fIIA3t1JAlX1zgmM19ai3jdfco9wvUc59L4PjECFq07eq29F0YV6CJz
aL/6ot/rCkdMXVUnN6nwVOEKJphPxx8kU43taKx2TcA/aZNbOFAL6gLfKTRob2lfnj8DwxImJAJ4
RpsgSedj0lgGgdg42CsSHkSADYs+eau8Ix3vPdWi7W64r/dfnNLLVjVjcWq54l09mUpuAc78xLuK
QsQJ1389H/lG5w91XbVvJrGEvQ5tjCeeNYoj1YaCsyXNn6SUkB9gnc+nrBBy29Fyf5vnI8Fvf/JC
Qv7J7GNdCMG0YIghUcoO6DHRYfwVj3H2a5TZ9Jb1XXJvJC33XqXyRu+9hUTzc86RkL3lzjDcLKMp
XjrHZGOZG/mbNQ9vo+MNct+4E1FjmME9JWgkV35Uvbn8xPG7PExmMj1zZ/7Khee/unTYRoWitYQv
lDHvRYJhpJ898TEW8Yhhl+D8HtB2/ui5QX3tEzeMUj/nb5wL86VwzRv6Ha45WKZ7hMIXV8rhtMyj
dQ0nfvQuZ3q2ccpZ7QyfDYWyevsDjMLI42wb+7iySMOEpRgi4mes2kPc5Ps2C8z7ZVraC2kfhgEb
rmC5vuOxbU3RCATgGjcNWz4O1Qs5ivA6DlAPK8haj3hyZ07yVrDqjb00YtAWh1YWZcT6DfVFdeW5
RCaIHNI7B92Z5f3YdfihhGs/GqbkoaV1sXkumn7AGlIZR+wG9YmcxfI5paq+wxKUUzhKUY0aebkE
Xuc+ttKff/nTEN/X2pwPFYV0535x6eOmDoaSe645maX9A0Dt9tFLS/cZmm91Y8+W/UiANTng1x3f
Uvp9LD4Xk4PTJuiKfZptIXvywKguwq/ZqyWlBWsF3AkA4lCIgaB3CPYWEyFXvji9t924fKLVKQkB
INt8d2RAiKlvl/jUidZ/1DaTzCblH3zIRsm2OcEnSNHySC8BzIqfDmuHtxon8Uvdm96X78bdk8Sw
s3M7rd+NpQrfNIiyTZA341dNsO9+vetigwKv9MlY1XORmFAw06R/dKtRf9bIn9tlaJrjMHJHL+PU
fsm5jn7H3HB3oIvsbdfFy2ucL+EuGLrimKZwgvn2OWdZLwt0ZOLIMS3MEdw+cfjrq4z/P4Mplvjv
lhTHPiv/nbbPL/pPv7LzNzJ1bCIsh+naQo38x4bC+xsuYZInIX1TyDP/5FdeKydZWYSsH0K+D+E/
51IojyQOGP7Dy/xXFhTrPuNfFhTIC+wobMtH4wct9i+5P0xXZVYatgbgsjJC8B4fs2HKf5iJ97vV
1lNqgGwaUusDo/8HIrV3xw6ivTdrVvmVRKysQy9/HwuDY8Ypxp/KXZJDi8vryFXboErEsxmz5rq7
tbv6d9BZBqJOqiNgk9Vrgza+pWWa3LCqGzpVspkF21QEjHWVSO7AAzivFFTUP3Uw4q3tC2ZLr4GO
yQWTElhSBenGQcBSUc4y5a4vY/cnqZZlmzNfvHQuVkyao4Zt4pUx60xBPMbMjYCjRMdbk2oKuamt
DJEzrewPSsmKXTpbuJ4d6fYRnp8w0i1LQtfFNUVHrv2s1VQdsTCJqF1ozYkaEgq7eOYIsskAfQhU
hV1FdXiBqTQtdrT8dXtuRAhbzFvXoPSzLaUHxrbtRg0gOzY/RZKBPfeFceH6gDbp5Go/2U2Jyajp
txg06xuZWFxWySRiAQj0U6GXu8yevvpWP6ZNXj6VizROg0sdG2h56sQBL4gl02cC27iFJPbmqTCm
4+iBJQgWUJVu13hX3B4/u9le7uAq5Zusq8TBplTjVgAxAmKf+ofZJfS3mYhpv1HxDgoeyyEex85/
H4CeT5vZ4UJDtG7GUWGmIwE7f+nNN+Eu7q4EYfnQG6O45NART0kBpytq6cDbWQ3/M0l7Pjcd672R
+fZO2DW96zSeRDKs9N4KHP3kKru7Wk7He76xg6hu8h6Emi+PhiyCnbbQKCBErWOQm10D0lRo/MoM
3gf8Tcc27d+rzCh2tqJ1yPEn5zo35Wdm5nLLkNldOxYdWxlwZd4gNM2HHh7pzgolST7sClvox0tU
yhY0WUCFnkkNCtIbpm96VZrmIouiJOjIJorNFHjRXjkdtUWhfZ1G09kFXDQehjmw7rQ0utUV296y
n8pO3HnHm5m0e4SsS61zQhKJC749MKW1txTwGPtg7qm+G9QZM8pwy4LvWLLQi1dnVq5GWss7hhWj
0hZdMSSBQotFBR7E37JdopzSuiMNezTcWJweI/ZJaHWENO02vUOQbm+Jt4wkkUpj72brHmi1h4nJ
zU9AV99d2+M8Rqcv0C9LK433VMpsagcOdV74bH4YbneeSdjJyD/Z09904DVspegtNdMLLE3z1p3c
yItRrYPu1VCQQWPH2dFghSVubu5Vb8CfoIbwbNvekYN2AgpT7FdQU07lzwYf6EcqNIsbF9SMMTBZ
CvSZqIZbgRFggasmvCgnSIdrJGbGb8S+Xr0honLX6GcKtMjKPYwo80dhMIekz62GtzWyuFq/AzeG
Md0g9sbbxk8f29xJI91R1UzQAXxebfi7guvAwTO6qxxgcuuBciXRs4RzWGhVmi2hlVCYyNMP062R
22qx3ydIH+dhrEO68qybMC7eg6G+UPP4lfXqS0uMFkF9aoACQfzqz6DxnR0OlkPGy3RTJ+VeB/JU
yu5UFtSiBCGdBPmUf62Qjtp58Orh4Je62RkYpbgWO+eYr/B74PDvN1wMLPEy0fbKTY76EUW0mYnC
BA+IpR5CVBXeeGHZbEQxvdn8jtgzs6iV6gr881QlxikQkqqaNvNRzK2JhoAW4Uiok2s359EBmwz/
4FoPEze6WD0kQuHOxYSERGXxzpZsYAtuI5vch83iFfEju+piZ5QNkmseWkcaAMOtW5ci4lwAdB63
WyAy74Y7/xBBc4UqZlC8uVgYkjx2qrb4yd3E3tgxNz5PLmzG8V6wYmm4sQZZG4EgvgHAU2zHNaA1
peExVcG3a6rvCcAJ+iQgLiHkW2pjAdGxLSPVZe1xycQb8+SHYzCqp23hglgeA7bM2V0KueE8tNl8
x0l1MgtiykKLmDwaMRZsX3whrHFDCeWwlY0XbuchjHd21d2R3Kx2C0lUpMXyufXEL4PiTG6/7XMy
9j9yqNHYZrAigAf/NVnLkzsVryTX9w6DkUjKM5uxkVAGaRteJHKrAKhgocvOPNmXiepUPujeYr0+
P4NY2vHPuKfTlJeuj4s0fe3m7NaYuyyKi+6MUf7CXQPOXu7ycoiXb2rUlsgLSueBb8W10T2+moF6
JwRYQnciwHchfopkOjct9rJa8O7Hj3GQ8cK666EUsH9Ml23pTPDS3lSMAxWIo8J3mQNsClPZDpm8
wfkdPiDamPTLBW/dLKEOVT/dJM3ov3Qh+Uj1mdvlbWilXWQIReC7M/yD6Mddm2C9Sz5s/6LC+iIS
99az8rP0ybdDFrjPfC7dScY2dmHyk0NxnoeKwqaAT6DDRgnk1/ym/HaPPQOGWng1nBhpzs8esJLl
MJ4cUGR4dKBnJTmPP54mH3n22PYGh2TOklaUp7EocGThFkMxLbIDOYj3MOWMTDpifgktANcmsR7H
CTSQH7ZM2TIZtm7G9gReGcsBg2lwaHOeVwEKjLcxNpD5h1poVll0+Gl3rnUzLXRG4nzhN3RefXev
9cTEPA0/of/R+tlSF4IVZ6/A/0ZSlBMW5fQnBVcEdonG4p8f0ltuKOYHr87yEJdi4XtZfAHq4S3Z
BjzOlW75ilUZrMQ62HK4vCcLL9TGSB54b74ZLtcUKSwoiwr5J0iy8GxzMO/Heuy28Sy6XWw7z4zJ
GUsNfi8FygalXfoHC1LTtrVN4lZp1h0adDgE9jA92w4EzNk1ulNMyAkCpvGQMlMdRMEOJWjLA+Zi
eekcgAIuOIltuMAtmXhSiVf+b/bOZLlxLM3SrxKW60YYxgugzGpRIAmSEkVR1KwNTO6SMA8XM/BG
tehFP0O+WH+Qe0S6R2dmWdSu0trS0iLCZS5KHO79h3O+gymW2C9tDQHwfsp0xm01syKsmyxSdZ1f
jhQSFfC4LAbyz5ZVAHuYr7jBmHNbBouvsD/VYYP5IkOzOC6cUUv9iNr+ZqkRV/jvjhOKoVVf5NYq
N3G4hTHCjFzprowi5HgYZuqNTmYItKsWNwYDIaFajwDP+rV0beQ3XQh5O0flQOQpThegb9QDoz6u
eMQ35A9ywyScHw4WY6uy4+o/E+7Gz7Q73Co2OURjuKknmeymxAz3cVbfpkysNxE61h0z8ADfbZb5
skoFWoKJKLhIiZFiKppfhs2ZVUS2KbQelXdS4OKGCbex40pcNbEQfhtPwaUMFIJMBsTuiPCAt47J
c2FxNyJAx4OgWsOa+D8QserAijuqM8+sgBEEbYUAhJbDzxbTHoqncSeWrD9WVK8huYGPsom48RG+
kgZOS96EXOfFwGZuGrhXhuRQJYgc8amQQ2REX7MulhS0MxMvUZTgq21A+Ho2HIi/o1htjXrrBjDG
QlmsazKh1i7jm3UQI0/IRDPtSj2hEnGUDgiD6u6WtR1gLpv73wDoyL3pDRWUSINQWpwWci96wX6o
HHjfFXgo8/JLaurhbadX1tpQuMDKgSupTmrUO2KD17fy+cWdjeyCZ6a4tr0dPhMTzbnnHCyd9GTy
lkcgMPKy9GrNII2gwdnWLwkofgqKkFuVafImdMQ5FfkVatvsmDX9cID0xohp6IN3Ms5xvcz6QulR
kstY6im+E0kcQaHNKIZCCZkOT8Ck6EtE4UzQYJqEVxUGFGiDes0loEnye+rJfQhni2PRrsFfjcq4
ttoCcBhq6RMDlKdaArZ1JsuArobswnZLua0M+Rrr1DEziQu3Ga6zQnSvRSSvJ8UuwKsCVYcab21d
ra5u56E660pDMUT0o77R8z4FySWdZ3fubV/FII4fQyMG1EG/jXAb03pSqgcI+AZz6xzpVMg17ZJG
sqpZCdySd8J0hXhvpNpMQsnXPTehvHFDaphxLLon0pLSfWhPJhcEY5oqmshlCMvLQtbGG3LkejPQ
B76HSE90z8YhtxF20d1JQongxyqYRgCdw51MLV9LcoJ1B+VpMCuxas1guZ/SfKkyWbdxHq8VRceg
3/a9+2zP1UchWGLpIwsxLw3hAA7a6LxXrQU9sy9aJEBz5uPrjJjtqRwypZZ8SV2SEmuRz7uE3Okr
oAhcG3Ss6oj7x1lSSAcXtZJZqVtFLCuHTH3QuXdvUqIj1jWE+Nc2UzreHO5/w0bxP22C4pqIkbV/
6vu+eg3fXrP34qchyu9/77cZivGrZSL4B6Dg2JrqGj95vlFp8EXQrc4isPibykPTfjWYnnyasDWb
3JPf7RHOr1DN+T4mS3lTdbU/FfdrGD87vmE54UY3EZI4uuFoFqCmnx3fgGmaUtB4rsE9LzjRJU4g
sNlH6AkcDy+IEMP1kVlfNksEARsdA6G1hv/zM6GgXMIK4pICje0MEQZgm9199JlrQFjF8I74T7zE
syD8ALdsc5ZLIkKWko1QTjnzFSVSqk0RTeWHE6j6a7AEKljfshWWmIVsCVzIKJBVnFt5au8oVdgQ
eEZPQAPCAFLX4jrdDiArOixnhnLJGKjQV63eq6k3fKY9YE4l+YFpd/XSf+ZBqE10FfQNGNbPsIjP
3IiMbQMkuCVOgqziI/yQLftysR1pFroxeQA9WCx20Se9bK66zqn9KAZsYnfnoC1unabcQ69AYpG1
JGO0+Xvc0XCyCVC3eduvVQN/ST6Z7OnT9ERUA8Ep5GTY1CXr0Badh1rgmm32m5oHb0z9wco1xhYU
GqWebcVozmh2wi193qws6a/IuZWQG6SsxreiiPu9yshlF2i1QuMnbkYjOdYxGSzGcFbK7MIg/gNL
44uxZIJ0CCZc/S2FJ7NXlk5aa/OAWnJ44iZoCtRl8YfoZqBFlVDUJ1lQOXhjXrAKcm0iScgmAfYh
T2itOeeNOCL1tVhSTMqIQJOp7t+VJeKErd94h/N4XsrU4g3Bd3Kq5Nw/amyJt5E00MvwkUnXxSCc
V65ztglQT+/VkXAVYmc4CvvPzBW8tywAdO2lrAvDYXSA1QZHYLVySNd4RP4G69Bwp+EOJGS9Ax08
3iVGS4GGE/eWqkh/cFIBx2keVcBPdAOORDJXK1Hw0JtoAr1G7zsPoePXrhfqzgItDfrOImw1lGwa
Cktpz0YA6i93bEjHkuyJClqp5/YGHUKRAFCJ3GFXzzk4VsDpNxPyHXXd6NGUwWi02T7DOxXIEw2V
HDyFlD26GyYKFTIdcn3sjjzZ2oqsZlWKEJNwM2ZbFWHwKgfFSuyxYlMbqAQAWoZyBAZtMZBRdaJM
2nDv9H1EPjAvllvBAyjFmOBWnkac+ksJJxhLOUoZUlZiSCeUKqeMwclAEl3P7pF2KEPDgvhe9sdY
YcGD82PYdGU33GN/dg7RhCXAqzG7U3d26k3bgE4Iwsh9MNnV3ZPBNb1qLCy/TrElUGGXSqSvYzuK
hTcT1NN7YxPRQgoJKPmiH9WIWpWChW64Eupwl6tBML7WM3xnryImE1joMJNHM2iCSATXHQk1cNvI
tcg0zejzQoA8N5HStchxckWbVo4yL4SzRFL6yBjadCZTGgIgmBTmsH648kdWLU+uURtrjM7xRo4N
pFFkHHxMOg4R04vVvLiaJQNgE2bb0bbsHiRZIAfUllB9+b44a3Vj2mm5WSDHnpRtP3FirzsEOY0/
ubV1D0fdAnzQD85z1aIapiFrqofCgauaNVL50hTdtCnYgOwrZmTXsnMxGqDagNs1YNN54o1Gt6C7
BUiXKJLvxJMiq4AYiw6/CIoViin3qKsRkjIS48qDMBplO8RN+jaR3XDCvxZcN1NgngHDU9uwMH3T
Y9y+HotD6lUCtjeRZLOEvhsXbdFa1p7EUoOZX1mjydX1Jl/rc9A88YsS7NlTjd2PNigCn64assUw
W0Psz9DomYskHEcBR76fKe50NMc8pOMh8w33uRluJIdW62P9rjBqGPIwWZVc17PMbiJRFA9zWcTP
OjXQztWIW4/Twb5REYrcEzQSH7UKvziawczm1ctpd2WZXKL/Tz9qO2LkJC3GMX23IY+8Q3LWds9A
OW1aaiOo7x1LjCMFZpR8yz78Ov5b+F6evjkFf0EGfSrjom3+/S/LXfuDCpJb2eTaNA22HZqOL3GB
c/0IRZE5TitJZMNmCFhEw1PiGLWZfqCwf9XotWdz70DioCS+N8KHpvB1zgeltu+SZe63xEu3CCeq
mzC4aYN5L2IDC+FxSipvhLjQyWVlseFF839Y5vydn1tbru4fjI8Wi1TdZgvjsiExDf7j5587blNA
/eZS/7NN5lIks8NmAbEb90BnzbPLJ3PzXzwkq6IfHvLzqUL3YLIFdw1ANn+sJgxmwY0SE+2uv9Qs
ThpfBcZhe6MNT3VDO12s/vkDLkEuf/sVvz8eYlhDc1BKUcP8/CvqUDBmnQnvBn8jfThiDPkWxN+e
yP9vAv7LdxMwZec/ljJfvbc/1bd/+zu/Fbjar6rN/s0GwbnE7iwu399kzOavLiZ0kF18hCzeh3x0
vsuY+QrmXly+Kps7XdfEjwZggS/YRN65fOZsF4Xzn+DXcVL89CZhuwVnaYkWovYmh1MTf3iTjG3c
D3boFiBoBotsPDM1LwhmxfnbJ/iaPKfBkrWyu6p+dEgEr/aN0XBWahGDmdIRh8HIyEXs0ZagrQgW
nYUgpOeEp318zK02eYsWPQYOtukcjWhyvDEc47t8UW4UAUfTGr0L3XZK2XiASQ5wfNF7kJ/G3q1a
VCDGogeJR1PddZ8iEYtgDD9flCNVkeXvydyYnJcu1cmiNFFoDa+rRX3iJJDcUcL16ATV5sJZVCqm
qLMjSlouYjWsr8mLcf1o0bU4VjntYDUvYhe91uiVFw1MDJPtkC26GBKEF5JNFRElgA2VrBZWMjXg
kpWVZthbFmkN52Pwipgy3CTTUD66ixTHosa5Hz/lObysnq3BGWJJYF51RS7OhoNSo+/Iu5yVWV8v
NovXNqg037D69N5GsbUXoBr8etEFpRNJwxtnUQtli24oIQl3136KiTpwzVyzzKDsL6C4cx8+XriN
m8glgLI8x20tLlolMW+dlhw5r10ESrY1WcyjES0xhCCcR6nZB5lo+biwooJioQIGV5bjmkoX5RMy
S+sVYHSyY65B/VnHY7x1wjb7KtwufcAYWYHtAEEUdxMQITW4HArd2sJ86944/xH3WAXLH0xZ8VrF
7ORViEIZQiPPChahVudO+jFw6uIhzat6pdQIuhwuzctoEXlljRavlUX4ZX1qwKRdlj4GIDqxyZg4
u1FAOR/grgi1GRNrceymCTmc1P+PHQoz10DXhovsq5276guZ4JXXdiAesmZJ0pnpGUbeXDwTs3lb
DUO8bzXJODIrmbNVIs3WWRmNp7nse768iN5Iw3Y+mk8pHNCQ+EZd9HHjp1SuX1Rz7qd+rpfVh7Vo
6qCiwslbdHYTd/AOepCxD9u+fugXPZ6Faghp3qLSs50yuSGuhUr5U8QHxYWRNAmpKqg/Br2YiD8l
f2qVb/tPIaC2aAItMOZHe6qKS8SCQLEW7SDh5SbL4kVRGARF8FGNOOqJoEZxCBcQ8WGmBPqOpFrj
xfkmTowdHJCLYpEMIiqWTxlj/ilpJNMEeaPaGPWVs2gemSi3lHszeZBhhiZSGytBw4VOcvqUTJaL
ejLT4vBtXhSVxqKt1IqoPeZ666DEdDR2bKp9SRePHBOED5pVNGlv5qdcs7aqGSV3xlyeJNhSmazm
mpjdGh24VSDXg7mCflgwQfrcVwNK8xO9ZeCEKIsDJMXYx05tVgl5bZOe+n4cn8e4ST4GxVlih5Lu
oZF90W3ikiPEL61c3FWyMhELcVLTTXc9K8WQ/RRli+XQq3KK52RXJu5xmNF6rWdtieMRaqKcy0jU
wVbEVeArxqwXRxfJw8Z0u67Z0sn0YMKaDshWb9yqWL4NX9HJwqCOi8cXJsOCiZwGGAxmTUPyXw0g
ps3A+XextoO8SY1NBwBcxow65wrsTePL3FBZ/ys2yfFGVK3ZyIzaOs/N6oNJpXmJETk5EJph+Bpm
4eei5oOHZYDNLNyzsD7JXs1PvRaBRFfTEM8C1LnNELnKi11X2A6GhdRVNV/13JVeLLW9W1psysOQ
vXaP/R/ZbHrJQXgcExY2rRieSAxF1JbmOxIhTv0co+kHHefOGIHRYJc+qU0oNpNKOY2JzYRkMvsX
vXGgAdgz+sNF6gZbq04bxrtxqMWIA/v2vVLbrR5WtobCeMQfcp2IGBiUPUqWLJ+YqAAL88vQmpet
4fgFi9tquxzJtDsYO9yVbdgZgOmJwXAa4r6pL1oL+uNKLhgq+UmkIh15oVOlGMeZUMQ+q+DisvlE
WHWdy7SeYfL9VMXhl3phXRXfsFdjDAJLYUuDJdBWMNrxDjRXRZQV9NkNsdFigCKKMy+vkRXTHC98
rfQTtaV+YrfqqEeyh8O5Pk0LlwsanLUFQQOwa6iCDhS1fK/YVJyLKcs52gPNwQUS4StnvWTl0eKf
FC+dolSHbqGIDW1jXEUtZDEAM+0DEkn1Qmk650QvlaebJB3EjTVwpZM11pxF3sebsQ7ryzCF7OrO
Rryf6rB4CGXOBEUv2AwltPYemjP9MtZtY2+SeG2toH2WfgcVYgfMAnXOUNC+cDKIi1xp1a2YhLPT
e9MiNN5EWxK16bXbZIS/WeD2pdt4qRXCwodnu7ILAUgbQ3NGRH2ULO4iHCToTswRHbhcgmPi6kJM
hN9ayYVhlESzzUOyyZXiIONK7ojeKkmeyMxqLZ0G4Z9o6bKKjD3Aou81N0M1Gdd1m2cSqr7u4uee
CvpCWag3SJhw3MdWyuQnnOToITTPF25/TvZFtihLkOyQhj2z/cXyhGTPMxtpPkXuXO6KoWOdhVy6
adaYXeKE06HMTq22JCix9wXLbeBX3M/d4Ia4TgLH5v7OxmpXlR0rpwDBFE1yKul6khC+Eq6BEs9r
3N20/bQIknIL/gnLLzioKpP+Q5A15RFYAbBGrqqo3XD3Dj62WlXdMNViaqQSaeUhr0Y4X5BBhwEr
F7yv2YZlEIgTaREvKsqvVW7kJIJPVqHBq7Sp86J8eHJLs7tXJ2O8qmEV77peQQLdhiUAKKjl2Gvj
mETTYi7I7hpkck87yyKamDstX6UItJaPrkseGzgmO2PKM809gik3feT46WcPZyyLebxyduF3kSMg
9AKT8rI6QhHay3BTpCiVIM6yFl5LBZvCSmua7tBCbCXSFPsOoq72pmir4VziO8G8YhfhtosBSXkL
GnDdCFU5k0XBoCeoKCw9S4j2Dluvs9Varnnvs8D/Uw3P/8BxvUCH+M86meNrHf/1/5SoGwu2itP+
7d//wrD+29/6rZcBZmSYJJsCJTIs5uE/9DIuoacmfaYLwBWv5oKE/d2SSbKpDcjItBYhpGvTiX8H
tMLhJroOlSRjAwtcwtIC/Zlm5g+tDI01kwiQQLYmoLS6fxhF5Ehi3HzMtXUUYFTHnYiWxKqz68qK
jN0Pz83fGR+AHf97DwZ53CHFC6X98lv9OPdQiQ9PR1ND6RdT46+rkEQEb0pa0PHsECvVS/qei5V1
m3KGbkQOVaYLhMNEQcQoPZRWPtRpgsQEe+diCIhCg3yYmtPmGhcSuQGzJGHKA0XJkUlmTXmjFCoM
MWlOAfblZrYvk8kkjJ4bJGdLNslQoX5XGsKxWJkd1FrDjRZpon+2Q6s9Z/oUvep6aTIqTBhWw4Gp
w1sAm5SKUwtmXCdb60EJQtQVs5VDvqOj1c4cY3ZOwPU4ImNJXCaKXUhiDN56WREWoDXpezdMOUnY
Op0XcNmQoD8cOFbvxX1MU0OKlWDCUjK224dksSq7xkwKd9+jc5u83szEsNGanEA1d4zEMYHh/Q7U
jeMrgX5erkxGrxRKsHU9J8LiwQAzqO01uELch21kAg1Jxy65xAekPqH+07J16ob9rTPjpwHdhGgw
s7nfxdRaeCaa2iGFeq7Q0TF4U6lGmhEEaGsTgrliYhrSS8iFUT2lRSW8sgwo1qy+YNMviXNfm3rZ
PmRVUeH4aGtsoJZMeIGoaSiG0j4ghKnVHfks8Cm9IXQBMmh3EaY1qQT1vomtVvf02ozviBKNBNIF
iQ0+61PQrNqEry3XB4HwR0Heg1hmmfjpZLROa1MMhLHFsSjkZtKs4mSxvXrPNQevXlZDR0gbUj1t
LVTSHaELz6UJEupI8arelmqkvqglYKZ1L0oWv3atax9NP2sQqpDKTzRuKk+bNBc5iaVWytce7z0R
nHhgzr2WFiSPOQY4g3Sus97HNDgdE55PsBDmYr8vm57oMVWAkOVrxZqc8tBZDcJGmKKaafXBEtYG
6cWw+h1akTwPiFdYKLHlOpt9VLiIF6z8VqI1SJk39LIjXLLvoTB2uNk2CUsQTDlRA1gqM2X7lRVT
SvWadnBgnDEUj5lsc90jXI2PIHwCebYMQ7u1jJZY+lRra7lxURpLmMyhuIloTkGVxCmLYuy1Qe85
FaTC1agHSzmD6ZHKvrHcF/LO+tRjGYLXkXA146HSq+JZa/Uc9wVYrUVIh17TUqelHAxBg+4wiYQs
L9p0zk7TWJjvLWV9t+4tvLFk+EawCu3J7R2YoOy814ECotwDud+r+7CbIsMbW+l8LV2DtF+qsfBK
j7vl9gwKbdp0TKlRneD/PgW1Yr/YjTmeK5ul38GM8KStA67nLWXiUHlmlw71mpvXcbg/q6agMg6y
C9fUR6SdaRud4k96I+/s+WJGEPHOQhylB5EuavjfuDD/NWEHywVpqUzM/vGA8Ii58f2Xt/dfbl8L
rBpv7/Ufb9jPb/DbDasvCHRVU1k1azg3lp33b9NCoAcM2sm5+G2S+PsN6/6quyT6sTw3HP42w7zf
b1hubO59y7XZYiPeAzb8Zy5YVuh/vPVcfiz1c2DIJctc8+dbr1D7niUL5xFgW7bggYuUr+qk5Ji3
2m4VuDXwOMyrh76duj2Z0sZTZEDuH4VWIVIfBwjYbfnCWZSDY6rmg1ZLfI0ihqJQFTqZs1HL8GZO
XDbdKKIZd63JYGYCWGG+ecUPhP5Qioa2vsZtE31Jy0K9GzncOERUZGFe1JJd7uFk7p7TpO5aj2SH
bUps0IaTZ43nZlfitTtpscIeQkQi7b02kqgx+wr/ugjZuxt8FvE1xiZIFL0N830yh+pdnZRxDEcJ
kZ1HydlfYxuNbujG1OKaoQhbGcaOJz7LTAayskh7nP0daePg0Qg0UKP0RRdN90SwgnOT1iTtlAzj
Lpy+RN1saM1FFKmDH/da/Tirbbw0gW50l+G22LgywANuR4Nyx6+Vb0KCYG8Ql1bP5UiMZZxNHVun
CeV5DSoJ6U+ne/EAy7weMkDcNVrkkXJ/a3DwPdcC/a0kVPzVrDt7Uxku9g014M4hSu+6prjwWrRO
fi2hDSU9nDwLmwSQp4zeqOJ82sBYwuGuMMBFvA+hnH3joCG9DZK1U6dv6MqdLVBDXmAYHGDKOUQT
O7yrc2xLUsHbnTOvsVU/6OurhmmYPYtroqAuBJnAjaJW0MZcJysq1vT96GxxOtGlWvVobkiHNNfZ
SHKQ2cSPuTndDBlvF8rLXcMk1a6EBTACjWJq5HDm2PMeFbUjoUe3N3Nd7bsatHHbqyU6c+AuKm5O
nyQ3KjaoreQJFv4IefqAofGCu0iuRGdutKR4QvfECfvcJwxWjEr3HC6GU2QJAHiG8uyM2mUkTGMd
lwwSHTbbEBgvzDz80NLkMoPTdZujhdbc8FW37cfWaKOraXLDB8MaxGPbhjoJw5N7i88cBf3YIHRH
bLImSfI1QeW2kA5mUOSPyI9j34V/5MWiLHjo4iYJmX1qrlV4aaw8IeUKkWLq2U08k0E/CFV/EjGq
J4pPMq9mAPzVEWbWlotjB/6cH7jDkg32f1yA7gL+uUFq4Yp8PWNV1dN4mzjl0STfmUgkKECN7+pf
GqulMoggDwf216yod4qg7pTFCfXpfRqZLlKQnra5tRhOOCbxVNqxhwuaQ6fL5tQXZKQKsGIXtbDn
K1x/6g7QIu+nDR8cH1Yn1u2xLW+ZtbdXJQpZosGu3Nr0iUQ59/hd5iJaQ8ktSN2EkaTRULp6dWgS
PtQd4sZtpIUP4JtvW+ARvqooX9DJ7CZhtKcwQjFnmfkpGsFuzu95ol+FaWZs4QFqsydlw/tI5sOD
YjBAZaHZj0eL+xY0fYglgO5+KO8z4Fl4IOAdPhFDzuQePoXrcZm2DySNtM9aYHd73R3mwIsGfaKO
TwT1gY4OMPPQ+nSXKi+Dn81O92Bos7jBiK34Pf107TVUl+ua/XyNbjAYABEqw4b1K69SGchbcj8p
PXLbROMTNcG9Tbw0Hq3efm1SrTioXR09ShhOT31I7CndWLlu3ao7UImla7cp5H2TbyibkgcAlSqu
YU4trwjK/oJJVLZqLdAFk26pj3GFcN6OrehrOrrGuyKr5iVwSP5Em9vsgT8Nw6rGRfM4VLokYMEa
1XE1BTQXnkZB9px3tv6hi9BEQA997cpu3TsjW+w5rMLb7ZiEJqHLsZIzNRDWq1J+mFnl7lJHWges
GiH88coQzzIqGma6DYWmZHCMbFpHnSJUMbzOgVlfzyBuCkaXwvhITMIYPUWHjIBMKXlOsChDkhm7
ayXJgyfZCOOZOU1+OUdsx6FDQYWsCNNoIZu44mVmxDasmro3D10t+CSRxfaaabrBpGp5+EGdUZBk
uOMqwj+o0xQ1R5oF39oBA9iZEdoJQg8I1eky6PxxBr3PVsxL6TgkV0M0KKj6Gz5k4KuDCGZr574s
bB8oqgYpNkE4t2eg/Z3pJWUI31qPzpDgKiKw3VIQA6Jxn6xHvVW8JokJSQfykzBaSWCmwTtkU8E8
GDN23O5wqi2eMCMEgFlknbk27ZZYgCxhJ0WIrLOTisoppz91SHjoMHoDub7IAGspwRVe7SQFPuMq
O9rb4Nosw3DrWlJeaXh5n9VWy/1CbZ17FkPKVomi9BJ0nHxT3bbdj2Fr+Am6W2IGRXVNYYmtrSNh
G6YMSzNLeTfQlTIua8PshC4mvJqjiBBqrbHfzKoPHvMYNfbKzuVEpRAUEVDGHhzEnPLzg5bVvgr4
aDBFcXV4wpaCxOTK+vLnhzv/mrXq9800I5t/XKzedHHx9tf//dMQ6G9/77ca1fp1mbGwmgax9VMY
G1E8wLV0zTQWG+vnl37fZ/PHBstqjpBFUanyY3yfAcG6ti1do2wFNM2a1jT+TIXKDvwPFaqjOirj
GBtkGEMn/Y+ih75FEUgLS4j33BxZqb31Dodog0BpTzxO7VGYhBs1oVNEmCzZELK4bPTywZzqeJVT
WHpBbhTUfXycY2N8mEH9rmiVp3VT2fcYfMgRDtNqBR4i/8DIjTW2ipD/qVcmCWsl+Ebemwy5Q+11
1AHYahx18KLQqQ0wJQ3o0J45K2iZh5JSqCQbHJQqahkViyM8BJrpKQb3mL3pkPtWPcYOzh1cnwjS
HBJp8KpxFVADj9FR7QRg31x9VVwkhlo1ANYcc2KUFeVE7glDoQJPkrC7WzD42QpIzjPWzGnNWYW7
KYWZOJe3Zi7vQkzjHvX2BTK+4zguCrUpGxCrNYJFOBzHbg4fyc3G6jbhPcRgI7/oqfM42u5DZjVY
yuxKwfimyo3ZaBeNo1uencloM/eujrEr1a61EedJQdrvSlm+vxvoMIAc9aSaBG0yU9ykeaxvozJg
3SHIzTOQDfh4XUoCL4jYzNkQpqNa+in5oIDEmQ9LloO1JP25KmPrPITNbWVOTNK14Esx2jkbDudx
coOPUs7UCpMa+dWELLVoy7cuBR2jxMFV7YTiomehfUIocILWkfoDLCl0gfH8aGXsvQdCdk/S0kBx
KuZL7mhvRpi1GyJTr2aDsYsJCGU9mMGlqZWRX9bOm2HAoS2HKcG5o1yprWS8Ni46PyJ6YQt4kJm/
GqPYZ4y5PdtirJJPWcqkqbXXbRKdumap3TLnOp3NC6Mfbu1G61e6yC7iITkxWVGwGtA6rUnEoivQ
rA3S23Yjh6q9qjLJltpdgXzwTII9ga+8dlkHUHIKHBxkxmHSenKKSebwQHXK3lp1hv5eaFdp+aq3
Lljm/KSoxdqM113azJsUIHsuy/KmNirpV7X6mtTiABmVp1Qm/hgnyiZVuhA6ZASzWS3KzSStbaHr
BynsgB0wlj/1Uys9ALzku0Xh7I8Wpj/NYAuXj37TRWxY4+6WPDhSBIvmHIcENzTNtWiWN2uRK6BO
FMaM+WUdxYzLRLDqB6ZZVtlcagNzHeYrW64qfiE45NjTKlIQsdCF2etELbnBuwF321GPo2VcxQKm
lS7PUK7gNbfuR26VdDY5DqcsvTTi+Ng6vBy1KQ5aU96HfXuvQR9ZSeI7wE/rz4RGvAtH3jX4FSMh
3+gvr5O21KBtV+8zETh6MV4ZKFPxvZIEaPQXlUuTY0yYmNQHYMt3w6hDsIB8aapfCx2lpsQuVSBX
6LGru6K5n+PgIp2RDrpX+fhATBc+nNSkg2DKVfD+2CJcO5h1vpxcKQLZfkZOhvOaYw+i+og+dNLG
AyG6YEOU8KHsjJM7jz1RQhTihRC7uZ/Mla1iuJya575Hz0EFmfnNIPoVfr3qqRowwXEVP2KYwmeD
4jJMWvWSJSurQxk4WyeNcfzX/DyN+tLO0Utm9VRIS15lM5q9L1venIXGjg4e/4UqVW2dFvZwYStj
uUGS9xgvwNFZzW8TqzKYfnfvZj1+U9z9qVXNv/JtvogW//Ft/h/11yiu4r/+Z/Yalt9HUL/8R/FW
//U/m//1y6ku+/jtvfgav/4yfZtO/bJ6bV8zsvp+HFF9u/+XR/p+/zvfzBcs+b5HWvOl7zMqvmQb
VOxsjRhT/bgE0gwiV1kALcJHrn97uZa/FwBLUCugRqQekDR0x9LEnykAFg/KD6JHABqYV4WzQDQc
g/DXxVDy416mGcgz6Bh5+w98XD3p3Z3Ppy09qXdbrP6LJZD1WdL8P49GoSE08jpMKphFgvlDJCC7
CEWqZRf5jEU+ikO9dm+jvb5lvYzjsPf1LSFwt8lev+DQ84Mb66vBkAwde7cS+TqBag+ikKyigGys
TYRUhR6d87zdqxCH7vJinb3FjedcaL64EBfmRbA1L6YNvfje9dgceVecS/xj2GT7+qD59b7dE8u9
Hg9s1eu97PgzffXyggf7MG30VbhTPHWj8m/tAZvungXpE95XZ1sTL8jDuE9CruIdcXnPhPwckmfn
YvkvgJcrNtCH8hy9GX68o7bC8vYQ74o3fcUOeh1ekgh4GWyVr/XevMBPctEf6n21Z8NLYt6qe2Dv
rTyxs/Atv/GKtbZrtuY9d6F20Nb93vbD3fJ/w5/X5mo+QHvoD+nZehqbnfnhuts+98VH84pidngY
uVgImPXUD9Yu9T4HFvbW3vEvR9bFh/oOl+E+3NWH8NiuLS/bk5l4Uc6e4fdrcNGbeT2utfWX5R80
U6tola2H+27LbnpbrIctiQLWYTjafrpjXnDJ5VGdMPliz+Ab6R/8NE/2k/t1eGhegU3mxytn8uRr
fkTLlt0FNwWv9PJEa75yHe70jbky1sSTryq/vrZ9UgQP7Wk4uj4jGI+Yq+0dT7eHNsLz7673d5oH
0e9LsUaw6xc+jn7Pvsw3XMabkFeBp3gHUXsTbNu9PBIhwp/Vd/AZ7vRVciqP0VtxSp6rNwOX9Xnc
RytioHgusJafmenpr3a+0l/Njck3NPiRhuN0Ne/xXh/b6+gp3wUPzgN6MVCn6WV7ynfdTXqJ3O5y
vKv45vM65uH7/fQgz1QtPlGu8lyf5rsKyQFjo8N4O71otGzP7Ru47v3Irxo98+IA2YQUuTA4PVyt
+kP91pyzZ+uAsxqBZ/0cSM+8N++7s74Rq+ZYnsdDc8zZGzEV8MZ9v893w1E8GIfqlJ2M2JsP8vjt
89C9Tvyv4bXSV673Mq7J3bpW/y9157HcSpac4XfRWpiANwttjiuLgnfcIGAIFLwvmKfXl7ijmFGH
TGipZpOXAAtVx+RJ+2dmWPbo2WUo2xGSkOWO0OMlqeoiWz/1GuMsnnppm+LVrd0sH75cXkMUusZh
or1Hf1lu0tAyoHJVd+dXHEX8l2m7qIW4oH9zj6cdKj56e4iLih6887YEL90bqhKCIoaqb3zTTYZD
SBmBeL+8JOhsiyqDImfVe6jMPfnMawqZsbo8pB6e+/cgnZySkiuHmy55NMXVOXiZOgOVbuZA6OMs
Xvsb6EkoqcYhqoZ5e/BLJm/JNTM3SwEDBY6GLSfVSL8iukGYmsXhBlnffipRwT95v78LnJ9q8VJH
V9Xr6LiUY5tjSQ4qWu718qB+5KTnNcn2VljnzxwfiqGynDsHLJveWCrtBZuQqmFR6lL3UrBWfMu6
qkaebY/2asHdT1y3C+VIHaH9GyOi8ydHCx+u//QaEJWMvMY8CpxEjmtfeMyJXYXncP7n/fbvQa8V
NTLM2TVcmfWsqfFJ/dBFS6eGhCu1NTdWmnYdsDQ6mrD6HzPHBFLzVENGjF32Yg7ZcczYChaHubQu
7HMRjikXEZNQlBbisFVgPQVD1rIrjPaOD33Mz5z/WjfV2qj+RrnWPNjYm7dRsgyZrq7g3403eD+d
FRV5UBg0z5opYlxyH9w5HalGS1dOjuuZwhWqgW6rbqt65zCrwyN4XLyLinYdccQ4jsxFC3e4dD4B
FVU4V43o9nPTsgKVKP9LmbTOowmgcrjvHcJ766ZfTKERcRX/kj5rKj4GXM2ns55/6chtZJGr8La9
gaNh11qK/BnyjS1JjJyWAgzgYPF2arB0lgjuWjUb6g395NitipP1u+kT617hN1kwNHP1CQJqQUNU
Z7g4oRGdfYmDZpJMgVqCTrjpJRReyjTUHQ4LbxPCgXhPyTTMgoaT73ez5g4wR1nqjynaL0PUDfdI
iK9CAi8jZzIPKQpBgkJkCPIOvIIh1ng6xFlxzaIe/8xvuvVDvrweUk6aT679ufCDMbQMQ+1DFa2P
+iihVoDZ5tpKFzwwKjOjrSEQYI5uYzE/LTcqqHcz49Ou5meteasFgzPgPuVcsEdexT+FIhlYbzcn
Os0oYDw51er396YrjBxiabk5dHZR85yQHB/kOqG/FDossSJQFcESHoX7nXHJnuB61nMGKjQ9/0Gm
UzqWtZV/5Q4t7iTPyimHcHh6n+Cm9qbFOVTBqdltNc0QrV4/1dGTnz1/Y2g1pynsi2iGEGwhWnfq
1IBU9TYOQnNz9JOwRTOYeZwkR4UMA2pa11UIzt6sTc50emGcKeBdmqiZWhBzUaNfKshAd2DLNLqJ
qukFjXDsXaG0KJox2rvFvc1tyor3VJkLpn7ZUDjbTs0HtlE3DXsxBS+DB63DQlTyhTkI6R/drXnq
5H/7Z4gCGoKV2YullJH6abG+J7aexaHLohqV1S/IjCYyO5HDIQwPYoYBA1xGPQLcxudwZSiYKPd5
2KjCi7eOIkqI2lpQMXdX4zX8ZBhFw62O9pqWwgiMmpp6wpmr3puV26mlj5cVbi0igloLCoGi600R
LiQlhSd/qyus8trlTI0lww1j7+5kCSvw2Yfq1HibVGFdt08+SqaisNchf0i9q+GJXp0pPtDkaG+j
4GtsrkylxtTZNwhfzt+F6Qnp7B31Bk2bAuTattut1vgOVVIeV03Z7o15q5xZkUNk7pAMlpl3UsNl
pzf4WBzu+qw3DC8ixgO9XaA7Oc1QqpA+6ZGcrqpXaw2ZjaWvqNva1B69ykTulzkSk+O7kTlVAsK9
nBnRUWTjHCwLDtM6qTF125CiwkEv7KacaVGzQKELT8HOR38RrnNubdgyGQGN0HS/WVPUNmEvZK4i
N+Vva0VPa+QW0gVyGb10AbI8BEJbo19G7Lp71a7pNga7GrWDYM35OQ0Ov1PTgCqPqg15yFotjmrB
elFqYfAkf1VaZaktE6JJZ+feQ6hylbD/eSsyS4o0MMGX2QdVlk62gZNWts4F7qSDE2ywoeUs5HS3
jyxQc6QCLnbV4B0RdrRh0YGQZ8bzMx/gsf6EL5tsVTiR0V/iamv0dFWlk4TyMopkg+HsMhlsfRqn
8Gr6/TqqOOi+VM3W7NrrtrtdJse+B7+IHUaKEf5lmIQtAtFjqfkIv3EFH5ZuZHREHVkUkFb27tP5
x+vioGKQnG/u8pupQJhoOZTJCX8Hr4yOOS9wieou0KTtoo5ozaKu181Uv99HQYUtVmV+Jsc5H43O
Krax1257iwMMgOQJNYpHVT7NHYJWa440pi3cr5DFhX2VQ9jgmScWUzscmzyz/1KtVhbD8zU2Dluf
1x+Y6XUpTxJq/OG4f40aGGhLqA1eyiDnP3KCV0/1hNbhT4QTOVactNEqTCZEulnWr4XXgNZRFcbN
YYTccztHUoylBq7uHHWtvVwbLIotzHFIYR++VsthqV1S/FGIoGY6TzW1yyW1Q9W48/a5npfyoJwj
2j0CAaVWq96gqKh2xK6Njjy3aMjG9mZx2+uekI7sodCWbMmi3UYxMA/zsXF3awKPQ9yOG1ijGaSz
0zHJkmoSB3vX/W1PJrbdv/2dMmG2QqQ5vYhJjeK337JZ5Fj130UcQ0SxDXjYi5eUqgk/Wgajw1AP
Npx4cGywJnhN9FDLKIpKarmsy4yj4fLmn2zDPCJhWulgbY7enisvUbGb8htl0WAdtG7wsJz0vrk2
gOvMmb8gTgy5NuzX2Aypzsi6NJZPX4TF06dzTvCInlEj2Hrk5HPTo+6dva3dmZ27wn9y5qHWZhnV
dZ21HLJBTwtbh+2JDkCLXnvfKMLFdmyMTlVn3Ky4HzPeatN00/es5B52Pfy01rMP2jMQj2DZMfl8
GHEjdwlb/aCtAkyoWnQ9j90YYbF3ou/Q1AziXaPvbtBxRHr1RZ6WVxztafrqQmrjH2E+P5BYCyE/
R/6idqGelXhQA752EcXTXGYFB2GexOZu0aNPlzAXhNtSOOfjCmNceF6GCDmocU1laO7FEG7Pqzxc
942B8dbw/uFQHAF4xtVYToO8O/7+9nK1hXgHMFU9Sge9Q9r8kOWu0v57RWhZXqyEr9/jeyxqEJ18
v9T7sB8sZuHnIjmgXwzSVHNyMbtY02P8Dq+miMC5OpjcajWM5GTs+z9NF3zg4/N5xck4ECZD4dRy
Zu9st48kMcPIjJusCXyay7fOfVwxPAZiKv3s1BjB/GArZNMwrGnUy6gO3GH41BfLZJ/q4l/Y8CHk
x9SZJysyBIduKqmCxIadZacTkZGADIAkWCsqKCOrhWv81L63+64lqypfFT7+sNevNrYNgDTwsQhq
gbybT9tkXlAmp34sQtH3U7XSkWlCPs1m07im4VKGwHVNnjlm9GN/SFEFJixfD915qFUvpAidsBF/
OG6y8eOo0ztRSI0dELl+h2k1lBn7vuGDZ6SiaFnCIfZwD7PqwDz+HKelv1NoF4x2tVOd3qr3VGTp
o0AsO6ujfqvUcmb4ZG8/4NCY5Y0xRUzggUYgai99+Xzx3+AoEkYqrG7IfxWR1KzDOIqe6jzwI4ZA
iXiZ1c8GofyBZbJhP6wH96uyO2hDGG85CCRFwcQJM2ZHOv7WcnCpWKheTtY1w3AVkUK9KoTePKc4
E3/EMron52Fvtm7vNuGuw3Hqdbujkdcmlz310SJu6Lv9zc/ebdGyNyrtOcfJoW8UfL7vdWFWM7iV
qrZ5v6iNC5RS9yGSpF1v9/vuxzlKqZg+prbrI3c8e4ajxrC8k0bLb9E/h0rlmX2P0q5VML1u99dD
5jxcwasazETRZ4vt9YBelJShKyLbamrzm+vWJ4dBFuVstV3lr5vf63yDokPLmFGueyDK3vtq3hx9
sZ+rHF6Zave3G9dVQZP8ZWsoqmdbOCj+P47KiJe7UvkJTTDJBtl4OT1FnZpXtVOBVeFVJWc1yZD8
L2rHHYF76QuK6Nrfb1yKF4KqzTeNAl6dELzfDe5YcHeqdaj1T9pwNyreYfucKHdgpA5TsxI9MHJB
Xy2eSXn4nL1tHeX2boCn2W1mGzEqjRm71gsBkT/GlKDPdT+jreNEt4r6jZ4gJhP1HFCYtmzeZUAC
x2nAFo2yDfn3JgP24O2a9AtEOT95a9X1PG+EFkX779E1yvyD9/LXPxcS6HwqpQHdxfNEDrlllcTM
Wat2atYQxNYUsBex4r8ST8azCS8ePNdevIvXDzz2jm7pGAWLYrBjzXL697uBTzOZXGKqeXtg3oIK
//Lzh7quwUdPJuVexdZ0fkLBfVXvHYfH4T6hiIw+nHA0HPTJm0OiYnzCiEyrhYcXOeuehi6X7uJm
s7wji6TeAxStIYFg7d3cw6XJneTeVl3FH9TKPOzO5N0lfpgqmhN9hLFgqigSk7igJxgydqqKruju
w1t8H67bmzZID1Xb+cQtCbKcgpwnuim7jhT3bHhWFnL3IIPEog8pZSdXSIlm9Mkl3vQnWybwsuiD
1FSJaZwYvywIOC4O13pGRTdLIQn3dg+DmgX6J3gEJXTIzB7V5KzWehBW3SPOeaWVEGjRnQIapqt9
UvFu8Zdmj7z9No8gb6aLU/CI846afwzvY1N/y9949t0+zJRZE/rjEaJ3Pg3LAHLHNTql8LO6D6l/
oZKPjJpruG+s0D9wCipKdrJGdSy80UfbkUz6ox8sYGbjU3AJiu6Y8EiX6xDONaQ2ce/MVsJtcghk
4Uohy4gWj76y0Td3MzdztVe7Y1MfLGbGYlyYcc3LdRp83YfZ8IEfM7jFVMHj7rQGsnmTN8849XPe
izu/WBrRnJ+moJ+m6G5BdfyIS+G0dWF9KbgyfXgnirsHh/6F1dy0/+xnwyMd0MgUZRkmUAQrQlkQ
NUhVL6+S2Qz8m6IQmpdZufVUzcrubaCICj1OXC2UZ8ZMf5Y3V0XjLL4oIKKK/llf+SJn0d9jSF9c
RVNDE82QpOfo4NbjfD+XxeWpOrSJNHPvKSv4dqfvAlutjelEaD9Ko2nHCcbDINSIjlSF1ht197KX
JYpE8GXPOqTxrbnq3mDZQXh2fH8Q9vw375GeEUMtebVzK1JQwk9VX72UTwkxpt2cNxv0UKO5LTcO
J5DfLK9Cmf9ZDQY97uQjsFLld7gdgXadhr2e1lbh3BvtglGikV98EJ0bOkjIwFK9cACuCZbJuQnD
Fc9GP+YTHtw6UwsPgk5CuecAUfBdciGPJBQ5apiy8UMdzpJkdlScHNWHo3reHjLZ6baKdThgnn4n
QnL2BlbLTWYFTatK9Wd5Bj3kvdasUoAWjWY8Y3E2pkc1GMeeIpNRiM8wRIOIYH8bIWN4aU9ZuDZv
iM+jtw0R/qxR2RVVb7XiWRvjs0g9xiW6NcurQ3AcMmzji/7V6WxMB0Nh5Q8GLPgAWjAzfOEqIXdP
53GxTGILV8UKJSeBMyRfL/3b7gaKtzFQIbx4MMMmZH2EqM4yL8hN6FKkYB3SnjwNFElFHz3jmoKG
G8iFSYKynyQTFk2H2spkLFaBTSzHRWwSNjaeJDGsA2kqy00qvLKsMOc35tqvySQ/Ea3uw22xPulW
Aj1+f5XjDevQcpLebsKQ3mb2gUUWMedhnjCmi04/tgHZzChj40oh3KYS1k+Kqjtx1dXd3j/D2UJG
xacnOa/sZHKMn1Rm3MTtEf+JuUpyhL3AGRucypelBuiXI4kjqaqYA1y4rhoexw/m6wmDuMGxhcc8
OX6Dki3Ykk59YQNs65e3T+SAPw0C3L4N3dhgojVv24XrduFS3RKer5J9BgU7oOSKzoXPmHRHXbJv
WLK4xV7DWkjtba8WUrV4mHc55kGFMXWgShKaXn5BQUnC7+9n+/hT9D+/INoi6p764UzTK96v+1fN
ybNQD66Z6Ni8tTShPnu0VVd11FBYUDjIF3sKlTxMQg5+M2oSonOGwaz1VulVZH7GzSjqyWmUI+JH
vuiNZ7hLSj17dEoOJYfUX+FeVn6hvURVXe31kPQZzLkluugwWi5XvbXhFnLWOUa4I7j5ADIbpFFF
Qzm8YgMxHsMwHMxmvCd0yAHDst2reDRJJgjjyWT0wIZlbfGvvKCVEUTGhlhtv/T1d4KAHfOnNo1h
TVnFJY8gndbIwJJlaRIe0HtzfgY8ivM5CGE8QqpVoTs86t/jIRx3MgMf5VM9Uw0KsDv0Lr4Hg4FM
9KrXLDHYdszKqX3Dcal+jnwr6XeQRnl+L8fF+B1clseu0FuNc+cyWimNG6vpuAS2MEz9a/dE4i42
UrtW8Bu/J9jqgOSzcpxbUSTe0baR9OQiohmBDP//c4ZYNYgwmcSzcMCxGzBIds7OLgGiYTYYxMlA
BvbnC65zZqW5ZrASJoruZYoxCyuihvonMMoZLFLORIkBVfTWz+3pYU/6mC7j9/LOCL63yXm3oLKq
rQ7LbIbQqwPhJvlPN1ZpjeCyd2lnMwo4tXeTczKN7p1D70q0BiU3KkbvaGPg/MWzASe+/Xn6qV23
nrgBxEZZ0TJKhoVp3kROmL29ejQgw9Bfu2hqzVhcNl8b4oGF0wjEpdDDZCBCFPV6ftQcRzQDwEJo
3g0mkvgI3goTB/581Cux9bAbm+NhMxp3lsMIATXVndVg1hPfsnhDcaT+MYfxSEQ6/BJRolc+jlXY
9QNTS0zCCArGznniiBBfq5hBwnexG6FsjEecMzh3KEOOzBMxJNy91/ma3Z1ovIwYDkejx9tQCucI
qbcxDbPpNQKGhDmH7cMAQKF5t7D4AwrwvjgBMd4TqBu/sBxxOHV4LEZ6hHe0Yr7u4o6OfIzVCnY0
ZpivezPkXQ+hgejfWyQBgCW0mSOcba8mVeXt9EjICMaC0nPBH372UX7gueUxZJAc0WtQdIS3C/dB
90q7afLS3Z1HwBSf5iJT3QP+WvTuFhG00VoVfPq0YxgS3xCTi3guzo7AYxkHd28m5wtqnYhUkWOf
hAdzxP8dDf1OBzWFL2Qask+HPSRiuNfCh1i6ZGZjGw52splCHoMZrHpiZwkKkegKK+6xU3jFO6sc
shGNoQ4nQWUQR/1bm4fCOMdQZp0IJooh/GbzuBOKBHvRg4gGg8QX87s5bhqR2LCiMIT8VFgJd32L
UFvBxHo+1NZj85DJszApmi+B5I0IyknB8hMkm2pjmyCJSjqhbYOcNXQlLHif6TO1MITr8QQkwhU9
obfEx4fNDGMuGpjiBpddWGRSPn/AUaZ9mGBiudEHgTOZzRJ0X/maMCZc6SGynMVgJUQSfnS8aHfb
wgY56jtHiw+95RClnVzQWfX88B0zJVjrDB7h41vkrR6kjJYDWy0rtGdYAPdjYnGMAs2/sAJWNAnh
j4wEYyLccSTvGk1S1A4h76u69eEVGAPPoOp6ryS8d2jbrU4uhAaL6tUUFj/QInJF30OWDLifLAZM
K2EsMPl//M7ecz601vAzeQyvQ3QX9oS1QQgJ3+oxCX4ibFgcrhI+HvLHk/mqjKIpyzeCGMmmi4bm
Srx89uVtGegVwfrs3/XLo+G02/pUe2atSrbO1TRqgWMe+f3WO9q7d3K1GS3efMr+ROdwayv6DOlS
5ccKzV49Cps0b70LRx1udtR5VEIifpz3aMVeC0cuMtZtiLKH0irzkbOPo/ZreH0sDdV5kYczCuuj
tCbXoa4nJX0K4j3aFTOX8Q9Ew6RPevPgHj3RLkoMte4/gluQDembgmT6syfMm0nSbc/ybKEmdkE4
f17E1Qz5CPmgVqGYP5F3ciVDcLslxpBeL9dtcqi5e9HJ+qG7lTTF4Nh5xBhUJkagCAvhG2/sWhHM
RWgEkpc3xSRkwvyBA/BHv8s0j+QwQLvIzZmcEkjpjFbGsXmaQ//7ST2bpF3eECH0NKVwjd+ZFzgV
PIbL010eO1qUKQxGPiZPJoHBoQKZa4I9162E++Q+k5vIDQ/9+ni9fCK0RGDdZ+eqQs0Cv0rALkG6
EeykknZ8mBzaNEPYMSr2vFvRWQJAtP2Oc+E1rEIbBRQ5dEwxQ9AZ5EhfIe2nYmvR199QVpG9PesD
VIM5i9DPQxtXjXFQsigHZ5R8qEBIRW7XCEv2MNn67CnWMmsJ7Ja70i2AkRbsrQWBsSOaciYtyBAR
UtIDEYF3r84jkdzo/PxM7WBvs+a+c4R+HuiMaDN4tcuj86CaVCbTLw2tYd3FsaiLcgbq0cadw3L8
Gb6D9fja3Ifv6NASo/DVfLROrSOhbJ9RomEwJctD3RqWJBrDICSTwwlhiq5HsjrvhZ3OuETkECG4
9YYwE1ybHFx4+1e1sHk/F8iyiBDkU55wAuwCuLfQ45V7iUiFB8vpoBMdF3PS0XPQBntREy0TSUkc
gPv2wqSHbol1uCK8ufIhHLRCIc67PsKlIY+ktxryBxu3bQzvEwNX+JSIvVNArxXRcqP66BhSecGv
J/XuveA2tK6gUDkaVLvWput1g6AmnUa2aprkAqI57af/jtIwDSW2w7SbZ09iDqDTiZuuW3VbUv+E
gmz/KYD4zyUrC6S9Asv7R2XEPyDBWqFcrlfJhyH9SopaLmbdzXFNicvCv15L9CCkDenWlVrNucBh
iEit3m+1SW4Wz4EliPQWfBxSfCL4CoG4Za17HyxPQ73fdPA1pbXd1wOafdOTA19eYVW4mPNCmimS
SfWkWrLaUPaZ4kc5B/jjEe7HtV5Oar+73DSkAX2J8MLBplTSD64HQdMl1c42zk6AgCm3QPaVOm00
GLNdBpmiw4b5sOiV2hRgqDaLYd07AENgIMm+zfAwqnC5HmCIOMkJMlBTK8W7e0iuoKaITRBTIMDg
fZjIBTAhfnuWf0ftLvWaVEydsE4JtE4BuNfOz+La+Fj383ofZIacySHlGwr9W3INjv3HcHO0xbo+
x5/FlqGCOjav8d3VNe7ri0Dgmo3e7q22m/iW769r5rOotDJYLDVxXTYmN2rzVlmBWvOK/j/Zolx2
9eZ1PD1TlQafJtGhOQtXam/1U9PbDlzNtFlGw7gvrjwFQBfgkJuq+I/mvbXGO94Fa9a/CKCxNq6M
q2E6oWh0vQ4sx1De/edJ/VzXSE0hNbuTBxq7jL+nrgu7QSG1u+49bizOU3U62lPJ2z5saZ2Qtcfa
4xQ7qXVyGW66h24J/gqSfkPtoLiSUd4rPITFNKTrSiM6PtQdp/iL1h/6tPeuD3UjlkYoGedrA2xS
2iet05CuihN9HZ5dvkn0++d60xfvSF+kVnmy8YjQ3rznT8Oly+uJ+R4+pDzoMg7McN+uLD4nWuaA
qWw01OFgnuEjvG/V26s3S9DAbDdbJzSCvGHvrm0eECCgRMKm7XqS75ZaT6TTeL/2Km93S3YkyoKk
ouBX/36n54R6N8b7yf4QpxuPVN/ywxyzNs74X4qZ4Jq7jUkExrte8qatDXisfnFPNRHKC+D+tGnO
HuLc7Byt408HSxsKSXHrESf3aJ5x+mKRVD4FFgBgCkZbUG/wTHuXO+E1r0RHQv2ZTz3SDL+ywAVu
QELuo0Z3F1bAqzxvJElw2Ysq2ETzBU+ysXMQqmWi0ScvY1T3sNjDn+l+P+pgp0NSqIn5QYBAWl9x
w4GsITp3AXGFm3cGzly9fMqY1Cg0TuT1rvjY/KLW4J9oznAOU+LoexAL5Ordc+aYN1tTP3LpR9Ha
5kCk/EUrYJXOG7NSp1zS8W//VnLu54PTAr58C2+45dUjR6yFQAz0QMjlAqr2iOLe5eFBJSIzsnG2
5XZxSQbCNYgJ7M9LRD3IK+F4gXJkfn4dx2Ndb/vkOL4VBJBVuvVqtNkFAM1Amd1m9C2b1kyl2qU1
5x78KJXE7xYkZSN6rPW85gTvVfAfICV2v7QfSV3+Gaw71Ul1mVE62R3Poyl7TxqgLiUfD0N9gY/H
UKUyT8aIygfHqd09VbFVbN0mxa3K2Ya9Qjj6AqC24qVSe1xliGV6IoPYoKHdkdN4OkPcJb+y0/Ni
FXRBi7UknwBEW3XWGMEfj0UKUypiDmfq0FFFs6y+9ct1aUelGl3/vbYeeHAqugH04cyelp+jy/gG
1RwU1e6IHognTLQwHCt+2UcnJWcR5QeZ3kU/QjqdkEBbpPZaJ0VHFal2Aa/LESXwrWjKBQyGS5M3
XSjqGo8vVXaiDeGdBhUb9akIh8V3v7Z0scEPcT8AdvrdNa/+mfqjdtqiJ8myaPa7YDJa41G3lYvS
ZkkM7dK60VP8GJGgbR4flLzrL+saNJBdh9ZmgTaH7tXACCKHFOxoGQfju7+7d+gsZso4iFuF3xLd
aJ9ucHhSRw/PRj1Tz2CQh5W3X8P9a1DLB7WjV86F97y/XtI7J20WX9F77wrYqdlgXRxWKI+aB/Bx
jxo15RG5OJCCphbVoLyJplVbbBexespAxV49WHuHFn+Xtd79HAkdYG03H83u4mZ2wSYlwVi9woe7
uVen4DUGaxJH2zlLFKhTkGBRPX7i2slsaYjmuHo/9J4aC2SmDbO3mrbWRfgrLZ1UpUOIJuM+xV7Z
7HSmR2i0L/se11vH4SVTO2AnFL1ZHtpFVqHqi9mzT7LZk2roUBt4SWnNaO8SiGEiT5BAVaqfG/iX
SeEZqr35Bduq7nYzRZfbWwonVQZ1Glq1H9Pg3t1STEBf+sdaxFaTRU1MJN7e3Rb+kmk00fswPXkN
cFUehRGus2NyBzVECHCWj6t3PIAVbNWPPsXMyn62QSW8d8/ga89qAxtVUFDqow9694QemPtNc9ut
salou/ETk4926Lqe0Me3QwFWb+/v6GAG0IjUMo0uKRaHkC9OKqI8TCAu4/wkrd3senn8Lg9gFG//
4CgodwYtuKZ9HFVGXTm+N3Nml2GxXG5e8UwXLl1N42mU3WlfZyszagbR9+188s74F1OapxEveQaf
wRGMaLhbPEvmBAADiAjwnuGT2gVr0/ip/ZxXu4CuECi8OUCRL3UNCXM4wg4nM8AXAY8EFLRpP5Z7
P99/9/ZnitOrQvOKtZHrYCiVLlhTok+/TeoX3SM4JhwxAkJicxBIA6ondonYBc/4PEO3P5m6f3Ib
J96or09GtPa3auAVonIb7SFOoyLlPgEOnMIXP+dFWKv/omPxU9Umx8HOcZ7PpkoGNml5eYrvWUZV
ZskKO6z4iz3lzOGB+VkJamVV+aWW0G58AhVBLPXuSnVy2tioN5HjdCSxXfFTiqFTRhPHvxaK6n5w
eX+D/t/B3vTZgLxBZ4iZ+St5BsS3zLb7J0z1xDbDPMLDU1WLF37z7TCWI7wiOCCQaQLwuFU+WA9H
LBtRwqdrUXvXVGropT+b3p3Fnx96x055zgOJT6ThtQmDxcvZPLUOkAV+DNTx8ohAxkiIBzhOD81K
vTwKI0aZB4lZdPAeDg88PzoPD/TF5T4L8QpEmGuYZ17XG80O0M4aMN/FRp0t328tEMS0k/6kg1tE
vzS99/bNxx074aFzvZstLYsHtPN8lONzxe5nSWmCPBDz0bpVmlRSdRx/2qXgf1bKG2QN/VUlp0A2
uTS1cpUUobr8/Z9U8gdtv/ePO3k7F2AejxCdDwn+8yYJ4gJwpy1BFCjyqLocKeXtmZoAduAIazUf
L0VlF9SBANsEIgP+AAF/U0G3vSGIjOtabvB1b5zVbwHFQ5CrH6TGTMIyH2xxlCuQly8n/iySAWQD
cfeLT/yK8Yu+iLuxrv/nWVdKfy2oQ7qSpERTuKdUr+Xz9b8kENHy5PO6ULfJPbSkC+X4dxtvhtNm
hu/xZf6AhXOAKPMhRZnjm70D979DYS+3Tm6rwgJ8j3t7hcmOElmTqiXz6LC6rfJvVVqchne48gzY
1KJqgbgGt9F2kP7W2dxu2gTDMn4CgAEeBHHwbSS3aN2t8rPiSLhwkh5zDUqkFf24JvinRquAjoX5
5n18sAYN4H2M0Z3jl0nbc7Ag4jn+wpWAsHyMgFd3gJvXwAPBxXW7LbKWABQR6cRDOMRYEUjV2166
8zlZWt2uaznuCHYUICHf+aGAY6NlJwLFKwiiJ4T71lWPyZPvIPkWgLPwJz6IemzBZElGFDogmAf0
OmDB9EIQIIrgFX5l++nEave1Tg6l7wZeZs/qgm0BBA4QApxyDV0IQROUCUUXwqfL0AC3gCQlzUKw
9B8Qn6IZE98mKnYPL0RFCGd792gdbjo4ZQFC0H2tfQ3EdqyGJE9hTgHVJMdj396S1LSszy4/65/1
b9p60WNehDBZoMl7eMW++pDjIUiPnb8jmSpPdsALtTt6gp9/kYx17R+SYz+/QuPvSoaVIM6qXr0j
oKxd8gE6JoZGRjIEDddah9lpVmJ5sdpQmsnJEBBn/SuSN8GDDl6hSGm0fFc1DKagM/LWn/qd2eLk
6H+ImuVZiVpYJ6lCIvHIzutw05/2Gj/l3jQml36wazam+vgx16jSfIWFzn64IcurmcEMC7hzz8mN
oPt1+Bh/vCmWwWlQiBoW68N+g4HhFKDsviVA+33r0Jy6BTVJ7ca9PLxiHqpyUOs+2AhKFSeV4bGL
8pDVTL1gTlS2BrWEU2d1ig/42hFSX8d65mcROn42WhCcF99j0RAlwRdz7NybWTcPf26EdKjG0yb+
oDzhxnOyIRTP0W9nwx3xlDdvIz9vZl1Sl0nhpUq/T1AGowIGDZXxZrSbLK0OwRM0CW1QiMXN0nDT
Og7KXczyyzw3eY8IuGAbRo3+YXSRnp2UZNIk+pMfO7iMivQ7peEwTVxGlDPk7XUvj84GxyM+DYvC
UQSfEbH6VWbFlyM+IBzB3jYUhAFZ2f+bM6Tx1wYAXw5E7QVaYPBro/gXDpRO3/USfUlSN6ypO0eZ
7DWwgYJhBQcMPvCJL4RsBHn7Q8JPX6jphBW1GLWBqQocaJ4H2A2kiQOJfkc+B1YImLMj+HI6V4KJ
pSQuNt8XjAn0+3s8MU4kHYN2IDhAjqQ7QZMw/LkcfZDKHrBmMOCiqL8gGeQPXwLPy7N1N8ODEQZ3
8D0SJSkr7w69VvHEC3hdYPvwbrSpMx8QN18Kc8eLgj8d4A++Z9C73tGb2osvIGCC+KRdosVvw2my
wo9vtxa0gAHhgfHCmqcChcEZJg60hiHUBT8iRHRTfWQPQRhBfjthT8sVkak3Vkce/GEymYjXV4MX
9o8aqMBXdPyfcpv/v5Wh/ZNLXILC/vus5f+yTt4/Pvg7u93/7V9yNZKGa6QZU1KkmqcqXgGq/o9C
eeW/VegAWSiU/nMKcv1vFCYpF/Ncy/WlevUfVfIqf6vlq3TAoOAPhWhLtULh/5KCTK7zX3SZGkOj
00u1Toe6ep3CqX/RZbZUgk/Lh49Jsxu+4PcVEOGucqqF2+mH19tHTZUqjWnZq07ReigN+iLtNffB
kshfHof+JjufyAjZH052utnuT+r+pOekfuRLz5vbF2uVce5arMbpv5N3Zjt2G1mXfiIanBlsNBro
M588OU9K6YbQyClIBoMMTk/fH2UXLKn+34b7rqvrwvBQKWaeJIN7r732+kgsPw6OPTyVBO+KbZDX
zj2hlfKQydZnNmay9HPcN+VxIcHtgz9E6bVLJlxytP0aJHVmE+AZTjGnNpT3mN6rko+mCCf2VKeq
+JwPIkX1yPP0NSCS+nM4j5zwZFQVl7mx0ovoAnKPMs3ZN1cuukbgzjcklNr3JnuXtGx8A7Bt5Zvf
AgvwMqeHCj6PqMZxvvgwDQbq+LIaQmfjE0j6dfINgQY1QIByU/tewvoKweF7cgZB2OtofA6j8SGq
tMRduSAGOW2kr8kRnO/asF2e/CR+SsIk39ujLq+zoJ6PfmRcTk9/st1NY0k6wMYK77M293aBTJc7
u6wIXdBE3++IWOs/EyadEy2k04qYzm5cnsqCqngOo+wWjMZMq10NJ18V3W5y7Pw9sbfpuHX86MGr
B46fpHyeXQFBXSrP2ZDtViAC+W27q6A9Y8Jwgv4wh8SiecW0anjKF1ddLjhu/FghskelTf0vhqeI
yx5s23ZJiSHj/306VTPGG8rjwww3AN2z8dqrNcfuZXSXekuOjX9XkZmY7CB+nmJTq3IPWmQ+L4oC
xJrZVHGcG5IliOJrJ79nVJCHAYUtac8XEgDDpyoc5aOEsUAa6uTDpSUWkCyXNZeChmtIPXy1sQ3T
a5uHXfh1GCxzJGi8n7d5ZlW3PXEXH43tDwzOpFPdz/FCt9Wu+U3T9ygn4Ozzqf4e8OS4E7nwoqX8
meLhnb2GQDnwyW7iNRhqkXpB4nbq6Esj+ePCNijuDVLiQMjEA4Hi3wDO5Je0cRawrp34muakUGX+
wJvdTcULYST4a9a0qmTNrRorssKhweAKtGV6jr4HXPmtok7pZPXQJg6DooBf1GIgoZHCGJd6X30P
ywq+B2dFTTn4u3nN05pnhTKp1pQtX3vohN+jtwwhXP73OK6OiQPvHU9Z5K6sgV3t9/AuLkmQVxYU
j56nmmvuH+NDLqv7R+d7+Fe15oC1liU+WN/DwVyfM0N/jwzLoiF8y2drIXtuzRRLCbt8Tx5OgHts
Nl62J1e+xZQZpGpPPA8Dzu8JZTJawHs4EwTmw7DGmYks8K/t7xln9Rp31nIQ9pvENHNxTqdFPpQB
z0w6jeIuVDD87GikqZ+b4a0swu5AUCfcCeBBZJpYtWanyXODXUbs56bKl/5uKPvo3JTN9OwqNi1D
/2jAGHZRjNhEHGO+LfxRsasX9tk5j6bgXtfefGXFbokua5KWRLzRI4ZAj5m3LYaueHT46S5jp4pD
7+YCFcfUQDHW6LvhwuMcPedeU7Y70VrLVzVpfTVVU4dNJNDenrwR9zGxbP1CjvansRQMClxS/t75
S7BTgIW2BPouu5Dwm/cydfVnk4TWOegdf97LbOxPAzGC4jRMS0Ez7rdDvHXTGuNWXwYIO2HAnMib
CzSHzHbw5FdouEuXq30kEp9l5TAv9tLLL2KOi4dpISL8kDRVjAowet1bO488WTAToY9M1akm8PSq
MW6bHJa6QmPiiW3OXSstMjorl9aErvFtyoPuIyCm5lqR330Q/XLObZ/knLk9j31VX5q4FlSb+XDf
AqK5lWTmXYOmqE+1k33oqzRj6OR9HFui8MZqEduuStuNhmx7KMmSZBxjq0OxoLjlgYAU5pQxg1Ay
tg7e5F378EIpwKKR+AbadBuNnLlHN9TxJx+k3pEoQwYqhF6d4h4VzZZxcUxbUbfbPuyqcBOhpIoq
5whTS8nV0oSUITgIxcj8vmh1s+1rS74MMumeSekhIsoVS8cRTLjpW1s0A7FZIE4okcea2Vqcca/0
Uzc9mdSk900N3mWveZvhAS86nFR2V1hXBI6PpDII9xQ4Mohx7RsFyr5KSLyyzRLvMjJwrntRMp4o
S6aRdSsJ0YKk5+x1ZiI2KYfJ+kS2es4WU2DrU5/P+ZtrEFr/fynkfMaqf1HImc/6678nyaxf9K8i
jkoN8p4d0noIb8UG/FnErSWZC61szYpxSZShxPojS86xKeTAwkCVdm1BBDH/6Y8oGfEbQLSYxGvS
6X7PoPknddzv7LMfx8RRBNEgiPgeAn8NtvtlTAz5i2wi38S7WVldvm2CfmLaRLWmzxmsy9e5tqd3
1tgHb2UYV0zYmtTeEm6/b7qE+zWAFZoQODcz2FFybD74ZYm+KXkU8KDUjoMi3IX8vR2l1RuMdX0F
gZRoLdA587vas6MYcFDRfRud3lvDM0d5rHzt5NvFCzJmCsaDEaIil/eDD2rXYtM1tP2rzCLJOC3z
hGFgOxakFJg+7Taj8PS8n+MIqps7dsuHJBCcBUsagv5p4+xbnacR05PM8tj1h67MAL7V5r0vpu6y
wON4Ktdw1LjVFulfK3Xj4Appnwh5mnCC8IK9q1Wfy03QNQNFS3Sl3I5pP6F/yTkZiRHbUWgaKhn4
MPlmkgTSkdGZ1/N+cBBup2UYuxOQM4mxph4jb9tp2yUtNsqKG0cl7MaUiZvkRwCfidkssiVMZGr9
8jYvvFKfFtEXNIhDYaurIY+GxzZtI+bcaUNOm6nq7FVZ1R2nrLS3IEkDTBiQnlbmQnxe/NAjnGOJ
CM4RORlnm67yHFZbRn6DGXm+bNumXvtFtEvIIHaxWpZubLGTSlrNOe8CFhIIN3oA3NawEmMBlNkS
/RU/ZGVPPko4ahPtCDtG6zVxmlzcuG2PvVzLYSGn6j2BtisjpxP9TThyIfL9LPaFeisjmiGQJa7A
vFrYBnOqYz6l5yGtcsXLtXIeIzU9Bp1lUdRWxJYSkGm5T63IY3bwp5GsL8Jo0S2C0aPGrJy22BuT
Da9OrPpXSvaUVc/KkSQhuoYo3SEdoAA35cwsY5IVqoeTkr/XB86rZacFglrceQ5pa5UayLRzmZTA
WBZfBqdP3L2uGhwBcSOiF4Ax5e0Ks9qknelZVHKcrD1O/WiOXQJDYl92WV6cnUjleK1jYzMrO8bJ
7L+NdalZbcyHetp2M2CdTROo9Omfn7r/ydFgLmfVf382v+afs49fPv776bx+2R+ncxj9tkLeqf69
0PVWdMufp7OzQi0jAW8RWCFMSxrcP07n8Dfa7hA8JSn0juMIh2b/j9PZJRxsTckSHNp8GcfXPzmd
yQr/pcsWHllhkU1sGBoA38YvXXbmJVPdc8wx2InqXVEUZFwad/DvZrm0p8z3eckT4cwz6uZs9ZuQ
9smpw1MxOeE5JML0ru0bNCQA7ttBCQxsrmMBGTFobiJROzPM+Y1OewJbauJxtzyi5WkuGpRMkue3
/iBfOEbUSWfFW5RObII63X1SJXfL4uxGAXV2b4KcCF5ip/17vaxtRsvHgw/Bc3IOMLovTsfRsR4t
i6benTrawAzG2Lafh9FDAUj8ZzWF7SERVXS1pLE+KprQfeep5Uiup7yJ58LKd9FsiZuwslNyxbvg
KVaSGOy4ct6pOXvvCLwrmRRsJ5qkfNfFUXduc7Ab2LIspgFjYR9VXg4nU00MloNoZk3PSru7rsnZ
UCok/VjQ23i4wjjpvk4mVCdP+ubGbmyFI90jQccMMeEOmWNemjRiVyLw6+W5SBqWqJsaeLMI7yh0
21OS9UUBY0P077peBUc/GRlAVl5zEuBynupRTqx0QObYdbFrZVs3LsUptuHYbVKgAG9FXWVvxsiV
tV4ZjxwrPdVXBCTKUz9EPYMcBZNr0w8ZWRZzSVA38cHhbu50fGO7GIW4Fm9C39BTtCZxH0qYaq8U
79lNxJsoZmmsMTeijKqLNw7Wsye1PrX2DIwlTzL7K5iwu8RKl4mj1wr2IZj3L3k+masE4B4HmAwO
ubDKxzyrbhzfYTps+4y1Nkuk9OdAmmFvyEC9jqJquXKKjBDqpWnTt1E1MfUlFGftqg9NssZDWdiN
7MxdWCH37eR6rJfxkNo1jkpRTgl9UZFRVifK346NCc8KkBoL95nTkoqQK+caaalKd00FWjjpesKf
E87tiwqL7EWmpOOnU9KVWDkkzhLfmOnkyliSWRRO8gAg1FxLZ3FOADrrhylrl4NXzYyYikGEh6jQ
Mwv9Vsudkfhpd3DHWmPm6fp8N86aj00n1ks7jvoUJMsgjwak2NGKDdY20NXhNVC2aVd7HqtDMAQL
CI0CtaYsY6axqZDHlEIg3vFGjg6eP2DvoiOH11N4mpl4Dkl7Ow11+1hZlbqTxk3Zilhc56MNoHWb
W22dYI8Q9dHIKbkN3LJG+x3S9ANYn/bWGnI8Ibym+XcZQD1brBy5tp6qDX+885Bn0bL3nWm68SNI
k9ucSnOXVWG9t4Yyexl0nFACVhj3QJsypo9cne/QHMuvQTNVN23Pp7sT0WBfu6XGbKm42WDawlEo
eGDf2fM4fsub0CYfKRoS4vft6FbH6Uiq/3qlpioHokVigd3Bm+ibeX0m9T4OLP2c6srdJuBnn0be
jTiOvCS57rwywCbXJM6ldkbvjixU/SnwJ3x7Ct1kMxNMvuNxzoL9zDdzn7hBc5Bm0pcFnWonZD58
KMegOgd5hHeLfgzMDgVWhdowdiTHSrn27pDNm62n62y5VoESy5Wva7jAvkyjV8/mgynDYSIVENKr
5tGz+tdxisIzXV5zFddxTWCIXwkKmnAiiWXEfRSTl0pLZxhW1kn+nvsw1NtWTOEpCrT5JIcOj4Fs
guYOJHt668Up8IcRBRVvn8qLi6uSEqOS9f0ks2RGPKAlr6I4jy9laOmjVuF0gF+hr6y6wLY4mzmx
dhDlGHI70j8AurReED5xVWZx/mHogvwgK+C7/Nzzi9uacXnMZtnxEVrhuRzIa964lTY5kp+jHhpj
ivtiaPFTZYFXf2mIk76IQVGdW4MTH3s+/k0UDfolcr3k1ac2M4cQZiNLuGBA90Un5ScxWllxqb0I
L5zIk+CpUd3AfkzRacMbrWV+JGZtoAx7rU4PQx4u7+JOxc5WyyJ8D7ino49XShDH4dfk4aUr28iP
55DkWNvKg92iAu+2K+xMnE0qCBKuYJ60ZxEvh65JkrtY5gH0gpaeOoy0dZ603VzS2ri8BGf0J1ae
M80e9oBherIVVDBYZsupdTKhHmCHdW9OWhdXore51wJfUBVWco7zbTBP3r3uWnUJReNeqiFpU1Ax
FaSRIs/yR9NNxuzKFtzSNsr10uzFEEtoMnO58wbXYTRaOStO3s0AxPNqIWxjcJ6NK0NEzKTTb61Q
a56zmGpMQzyWG6sjmXrrO6ZjkgmJi+UYozXJa00V3ORu1z/ZoJAuzWh7n9ylqZ3LUnNW7oqRVNpj
EjRzeQxFqTlBHS999JIgfJoS9a43Sr0b587FwT5qnb+4ntOdyDvt203jaYaOsy2858zE1ZML0+mt
SrK0e1TK79lvqHT4qXcWfogySDQ27kI5d+5C27UdSzWHG68X+qsXe/q5DRLZXGU6holaQU7dUYyb
D27jz58zOYOUUr17msWibmavQK1ZVJPEsODqCo+LGbviPSAbRHm7zJvhXLSt0x0ip2WyOiT+jaJ3
YgdOtmO4mf10Ihhgrt0D6E6dQdYN6gbObvE7dZdH3P3sohXhCRlkcBpC+Gob5ZCbXRWO+yzAm92k
8aKvbAtqxhj1IC48u77EDt9dZ4f4WkNLvk+JB78uYtndqahr2BrjpXxlhWVwrYaeZC0++l2t+/Io
49p8TCcsMnFkxItL6aHUYJ2sAopmVpn6MpdZeVVRvmxFL4TezsRSe5s5gxFXuRodsJTWzT9vEv5f
m7GBkhd/iax/bmRe/VT6//Elf6oyPnoH87HvozBy+f+s+8PfHCrtlXjIkIwwX8J1/6j7gQIwVwPl
6FCUf5+9/VD3o1HSETAN+/7/Ef+k7P+OwPrJKIQi45AujC6DWwYE4TrP/vynd3+FHcWt6447OebT
QQNmufGovI4DMj8CZtr05wwF8C5aKOx3HlHorL3ZfUr8ndbxZegmEHYFtO+MePmN1yQZw11vmPeW
tAEWW4U89o3AnBoPlbotrF7e6VbaV13rME+exxByb/axXhrz6jatZ181uYiv3Ckr7tATppPJzHwe
W9f6nAbR8GkaKuLf7NkEGwfhXwJlKYIE7UyX5g5oJNXZC83W89CW4zPvgOfW5a6280PNkZzk3SEJ
ywf6n+A5Lhv3BdDHLdPRAH9znd5Z0j2AUEy/TDobX9Muaj8EvDc3FKHq2LbGxwAKT8SvulvmKNYe
pGG8Q9OPb8EDa96WwvMfgYegPtvYuxqftAWo4CxpTDU1dpHW4SMKPbYb6Zx6qamtS9X6p6m+thDH
yAGOhnNeMV7pkmFpt7VJ8mE7dqIjfM/Xvgssqi5JlYut6qhcbeQmJm3/ySg7fJ5c371Iv+jIvHGD
6RmOjrkP+mfR9dONO2OL8NssfWO6l85INTWO/nDkJXGZpu/yS5EPt2kUD092KHDGtEvfHYvRGp/y
dLIeVW8QwsztsBTthfcFypJ7Cv28cLdeHvHDVW1BzzbJYbp3c0lsS6ixAFct4SpoF9u+0u/jXmY4
9TAwT0mWMMygScWp0FEfMLFsDqKeo9fYnR4Z9zAuQ6X+BAfNfS2dzMC7F9lTw9th6/fe9MCZSEXq
p/7FzSp9MX2uDyYo+13SyOJsMqU/REpixrLN+Dmp85npaRrLl7ms5Odqmtla7xL4gW5hrKeMDvve
XVxci/SQGKL7bDg3lrtE1BWpxgSZlPGeUrY/2Xmb7FSoituoSPIrr466PQXLTdorf9c1auK37MCC
sryRNF3Xt79kSSFvmjZoz0UXQPYyMR9vZjyUqHS2SUOrWjaoZwpsDfaIXVrdMFFMG49It2yxkXQC
yAyxazZu1Drf2kkh9w9KzV/8uucbUqne+srCWtSUDFDmQH0Lx9kOj7HR6qtEkn9J5xwCG00p1iKa
oTCQGPx065LFMI0t8zWD+5z6zT1UQ1Z9yc1KARhjwOdZWk7PYarDD4kjm0dlz9m97XTiLvbCkpWM
0mMzxskk6yiz59z4uV9e92UyuoegrgT5gNLtaN3m+EvvDFAma8uyCazUg7p4TGRwwnQQ4M6R11t3
NFsJYAcrdD5ljAyeI5EHD2U+D09N2SvM7lGV3SUmWx6McTMAlUlhcd/VjcBj7Nfybiykdd2Z1jvM
k3axlBurfQoHe7hP4sA5e6MTP4cqtKYzDFWJQQho13JQI1TaTaj5356KLNz3A7y5TbECQqq2H/Ec
+YX94lp28q5eTH01LhAsTKZhoEbZVTqX+aupYtA7lUh2BXTnfZz6WM5U4p2LOE/e2aKwuwOvVvK5
OlUdnRWIYHv1c57I/HV0guU8lAZ90stmUiAQ9oatifL+wZ416xpLr+znsAqmTQ0ye+slfkvUZVf1
J8cLfaLt4Ol+GfMlOpd1Tcjy0DaHMU37c5iMzX0aGnzEDr1y1IYdRUfvF8mpqtT4yY1TdqW7Hi3e
GuV8SjqeYBRZ95FboXxS08JiEn3lbnVcst9R6fqJKrOvNm0ZY3sfDKlCqs2ei+WDHhnSF7QcfRli
NeKonwKTXJnWjy6ZinwI2aV6sPO8OFYqytWm56A60AYl18BRl/diBGVraLvfw6Un8Zcn+zme5tem
K0O8F5D5GK8n4ktZLX2+cWWXvouoefh+bScB4adYOsuTamP3w3xVN3VwvZQLbCyGtlvPqyL7/2LM
9J8peHo+ouJfqp0fpVwZnBLAgfn8c+nz+9f+q/RZp060Y5h3mEv9hN8EbYBTF69RyF8c5lF/Sp7B
b7bPV8QROFA75Lv501jk/QYQm+Mujl3+4sPi/Ce1z3cr3o/zKGEz7fJW8ELsgPT0f7HqKRCLtWZQ
uc8w+eTqNLjsXk4RT9ghWNcsQ4KbrNe0WXlCcIhFdfSDbp8Id7fkzJoGcxK1+yWerqOaAAxbo2Ip
9hyOo4tlfOqPw5rV7srf77zP0/9Iv5IwIWdsBz/uWwb+ryZnvm9BMSkcijZqtmhVcn8o2fxw7HJ3
nBZ0hWW+sbQR4H7IsrBTcuQDvw+PtQyTvTKsy9AWFDd8pP7RtmkHRSHMV06xFpKSGa+GMHGA02Mc
sAYsUSJivuwH3nCQTIr2RszFdhkHgE2DGamTuuJati07MBPcyXpZd+iajGWgPMbQ2C/tayuoh4b5
G2UeMfgVu0m6zMSV5fsWCxg26AA37bcdSIl9RAO/y2tqJZME2RGWdbj34kBeO4vrHUxE4HcwN8ku
rB2xnYq5pHyx5HVuesSAbnaug6Iw9xpY+hHhjLWioMd9GLRqJ5amu26ieHwqg7Z+qKysXiVYXxNB
krkTP7nH68gSqdpkEkMYvZ5gju63LmQ6oOAsaijp8guOQGI36yHXouJ8mL+ffGPj1U/J9/MQ5d4D
/sQhKbNCPrVj5T1WrcvycbLoA8Ipq1xQKjliU3/8JEcpkxPwJU7SJWpczCb2vIu+H9E1RbbH3x3s
ckyu0jGKzno91JVrOPVb/EuMnUKmONGSYcdfXwVe4tjP5YwCvBnWVwVYcN4a7voCiQDkkUFuZfZ5
juf8tVtfNS7vnKAfSaJbX0MiU/Sy5fpyEs4YXJZgcK81nCl+OSPcnn7yh0PqqfJ1FAFwWD9pbrI5
ZKminDP7hB7sfZSdGL8lPFs3vR/p22xF6nBT4n5j0SM/0gRf6lFcmcT/GnYL5it4nBvP/RSNlXOs
qkpf+2L0z71K6o9REUVPelqaRxAg3VU9sYqSgPRCpVx5RV1UpU9q5Rl1hR7eXL6xnR6NfIVR2+xt
PWuylXXU3YnlMW9fTd6yCxayQmTLYj8wRTlFojkop2SrLs1W4pMzBe1t1HoFa/+rzSQpTHDmm2K7
zAaMffEgRe+SJKNACd3iNAWi+VSqCHqT6sPPpqnZtUbrOY1+IGEasnLM2jKrjcoOdrR6rFHWNVt2
edafHWNYTxvtXYXjacOdtDP4MVgSmqrHXtPjEGxfJR/ccrY/ZstSP9JIDq+TtdBiRZmFRpSUDnAu
3nn2e+2EGZa/yLGOkSWStzlpq7100gq3vJ7Sz1Pu+m/C2PmzW/Fm33EDsNGUN94XRHf3GMqckeY8
hN4BP1F10AmeMuhYYC03i65HGK2uhXXMRKQg6ghXzC6GTpTUwcbM16Ubja9J4rjXVSggSA2MVoTS
5TOvfPZlYYzLM4656qhFnX4dRlTvICjHPQxhHoJQEQvPqAu8qVnaCIdIS0KR39ylDUtYKSdEQ+nM
YCK/ApTIrSz6D16Sho/WDLW8aWT6FpuyuTE5Auc2FdnyXpZz+KlxR7FNMeAdncG/F8ZPdp00VCNZ
ODFHhqGrHznnmd4Hquye8iBwH7tYEiNu1Qx9oQPHp7ywgzOdFA1VOdTZ2+RqbM9wY8kI6mPrmYY1
mTburLotx+hyhrxqnXU0tLuy87PDPEfgRNCcSIPs9bU3VM0lX1L/Ka1FfooijwVszgz6oQnwzTbm
PCQGM9f++joYWBlMmvKUY2nYFy0G1sRavjU5ntCNvbjjy1L7ClOPnzsI9XZAjFEdow8VRhGAC0IQ
y2FGkII1ZnsfAvpjvhh11USSrA0/wx8Q0nCZhWyMzJvHbevN5delwUa3Lamo8P7QhDzIwkFCz5m3
X2SXiGzDC52tREuWL96y+KwF1L0CNKaJ4ZpV8BDMq8IpdU/aQe/LvSsD/1iJnfqUY8Y1cfsNL+i4
ReWLKdnDkJ05rfuDPzju1aqYHuda0hDj0NtFqcNIiQndSTmZwla55Pt6HLKrhSd3B5su4wHwinfj
MGWntEG/igC3HjzXIkl8SYtTOubtaVJ+d81Ll38n3HkfWhV3WCrdz21MJSzGQD6l0cDGflLEx8oW
4jBJ8O7OovHLcU9g3e0RCdKOVKMmGVZXSfTqQ9XCz0AB4NVxdGvFDD6n0cJC39K46XQod45VdrcT
hNZt0btwhBqcnG4/kJkhx3VqpiySFhFoL+gF8tEuLV1voh7NdcgViY543LJdYbDkTpEsr2Z3tM5e
rotDl1tyh7xPDxUBHDsMI5YOmVP7b6usjS9pmBByMEuIy1PY7kOh612QdB995S2n2dNvdaqJWdLD
jCjcy53uG76xtiOYBffzkygwOhbekL20A26tTDtsKlS9u0fgbi+eHKxHU6fZflnvk1kH1Uueooq6
UccStp211wsj3mtZtfw4gUZXt/Ku61gbHO29SNklTKtYXLq+5PxFztrYSqfbvIdEiJ9nurORqF6U
DYO6TmxN0+5W5eskyvAMF46l+8BfeEgLZKjGW0Zyj4qWiCkJFZzj52zBV8bLm9bqhAHIu8afxwpt
pEl+jVVYkjmnPaAEzELutdeFRJUXcgQ1bbXhvraZ0G9dH67Vpma4xiCvGnvv6A1FetUGY3YVT4pV
rNwrmwtPxXIa8qIZN8JeGuoOOfOiFlh9Y+9N03Tgblz8o17qmKwBO6MURHb5hkWJOtET8m7JpHXr
BQUrn/4cnqY5C85N3HyC1Vu9wq6n3KpxWjqo0GzmDjGb6fOgDo4l+YiDmO2tKadZGvq4OXSA4uig
2C6vUQI241Lrs4UV6TAnFUtCoiJUL8H+F/hFTFCNgHM8Q0BG0ZqiT8E0lUhmTTs3+8hnMmmNeoJp
J93LlLpQn+cxNZ9KEy839diTPyIbxhCdiZnHhCWZx12t9RaOZb/WZRGApr5oOgbhyi83y6CHfVjI
5G0ac8E5ojryOJIqi28DI9SXpvSD22KMkxownldcxkG3+2ocl4cf+pD/ojReYWQ/F/Rs/bmrnIq/
LHLCXywMhfpXQe9Zh+B6+ARZY96b++zlry+z9gW/XCa2kUpDj98Q9riVmfpD/W08TDQoW3JvIMhg
Bqq+IBL8k0tgE2GDwnP5s4NVf8be8fMl2mWxqtGWQNCTd1QcG6tYjtN0RkI+//WF1o/kz5/l9wth
OYE+C0yWyuQXvhsePGlPQQn/QHCr+LTx56np5J5x/fL1ry/l/PzrET6IbEEfyLVcDyF6dcD8+LnF
PFK2l2q5D57cb7xqWaK4V18Q/04Ueu/0Y30bTGQ89gcU3v3fXPvXn/OXa0drT/XD78xlkSUpE35n
3a13Vz3mD80EvCY9lqCHVkoy29T+rf/g3f/NdZ1fPt9fr7v+9x+u2zsTH3qvSE3Y21cfOIcvhr3n
q/q4+5sL/dwU/tuH+2tTuMwin+yFC3lPb2w8EjvBllW1O/3NZX6+9/+4DAamgFuTdZxfLzP0Etdw
xucoPhCj0+3FN/Ks/WMd7JdL89bpHTscLBeGDJ6Oovmbq/+XN9APF4d6+OOHmTtZFmF2kPv4br4d
D9k3ApOPZO/89c+43oY/PhLff2U/XOWXZy8M5dKXPp9kxY5rdWi39kf1lNxV1h1vi7++lLO26v92
rcgNA4EUQu233rY/3B7+opsmKHkk8teGgcPGPDLYDO+tF2fZIqL3L393sPztFX8RPdo87HGxc0UL
1Jfc3dA0X4e7Y3rfP/7+2/pHK3X/mRLZ7/tzDr+s/94T+L+rj8y8P3b/bgpcv+5fpsAYjmcQB3i1
/2B8/jkc9FfEZwQXNP7JEWijgfnoVehffrS+57x1AfAPT6Dl/+a6sRdDEmee6HjrAvz/+p8/SUvd
L//8o9QUip+PzdALmE6G7Ig5fIcIZcEvd0tUDnnHghkegjZr77KkHA2wvHY2/odxiKeehHOLIgIr
bVspEma8KGBCM/SUG9SFzm21hOpDhBbxJS9TQpKY47GWJxckJ7wjefrYxmXoblWi2lfFaOwaG1vg
7EDVp++joq1fwnFhSy6di+nktd10CBfH3zvN6Fw5zSLfl8bLtzSVLxRH9qUs5uV61N7HEofx+6Vv
nswUk/FuwznG67tMh9mPaR4Xe1b3bRYVr5mzWFd53Pq37pAHCNA2lduisuH4f6g7k+W2lSwNv4qj
9mBgHhZdEZeULGoWZcmyvUFQoox5nvE2tezFXXTUI+jF+oNIWaYs+9pGRTcvlqacAA5OZp7h//+s
QGeDt9G7ud5oUnIImAmmcVmFCM6kiXsBMModknbwVlGho0rWZugoGVp1KPvegGfRuwylKN25yN24
M2dd34HVKWJ7oGzULXJZbo+mUdA5NxTL6ss6ytO3ZAMyxzJ66EkEckxcGCZIc0Pt269yk30qhCP3
rtGIXqdEvhGRcNxc5paRLZLC7D9njpSdt10hIECSi/Fl3MZZvx+orXWsRa33lkBdWmhOWB1TPRJO
NIbjwK1KEt9Vpoesmp9paCkHbXhIOTC/8OpKYymPVOe674KWU82EyDsukr48rgQCeAD5zr5q5nDP
FUEkk3CMeaun0pUcJ/V+WsrmpV5V1k3Wds17rXFohPamkXzA57T9Ng5SDBYRvO5JhVGjh5Dn6MH4
PjpiflRRZHI7UOxBW/Bgqm0eq67adFMSI5eGgC9w0oFoeGeG6lRHRZKYl4lPsjjVy5CNSew06can
q4JGiFF1wIEyEudOTpulYlJp9Nu0excAOoSz2fQ0o2xat1MIAP1x7BmkwvBQkY4ofeNDJ4bRaRHK
6WkPOe6tFeVg8pug7cup2PKks9xVnQvQKhxuqvjIx8C4u2qDyL22rNpG9jRw3ehtlAveCdj5fEHO
ph44cZ3fw9pDhaXOQMhyejeY+EpowY/nZqYc5JYeR1T9+p5w2lCE8zBz8gPH9BDqjnRqtW4auoeG
o2uHEBk7gGWt24BwL1zUalIR0e62HWRHFF8GNelp4KZgVh0KcC7dWekF4W1ZVtKpI3ZIG6mGDcVT
8w+Al5qnRm65H2jDGhfckkRLhIdxjsBff2iRol0ZFDuugM2yVelqfuo1VCmBpDrJJ01x6psmddB9
hIZGGSO89bTEm7c1+bXbOuFVltrgTboWHQvLik8cXy9h2amZQzU3aaCENIp8UqSIcvmGvJ+2cvcB
bBnHxKV6OBMpROpp7x0lpge9TtSSj55pi+m+a7uKQv0KSMxe2fsOMta+aHFgQDugg3sA8O5F3Rj2
wnMgRjmRVC3UxEo/yw0tO3LBMl5IdSWi4lQAGp1atnDUezLqcaJIqH+byTBJQQyg+NbFZY1mrdz0
ZyW8AA6OowR147l+8963qGDvWWKWc6Jf6tjhvHUVDUBicGswMRoKDKIf7ZtpxyrWu4V7BuZr1nDq
/YFgVMEHKZHked1Y2rmWBJbL64hZdRM0pQy9QpUD/4i0O6ScBYbItOtFY0YfC4Aie2lAGaIWLB2J
2a6pPjVVQscaLoMHu8VGs8/PmnkRaldxHOufnSp7mwk1lTfLAySp+W65sNuKMw6BhoLU8kv9ShS9
gT1h5NSFJOCx06I0rXCqKFb6VhB85xMskZ5FW6x1ZInocSNMohXhhQqHBHUNRy8XVpyh1FjA9zj2
2ppakagG5UchMyp9r3cdGXlWUwuvy85HPEsVy3BRprH5zmtMD/U3R1cWhqBwCHxamvFtnFqsZXIh
XOrg9NJpKLc8jqxl4TmVNk6iUcqiQDXIb9r9IIZUKls0QKIjLZKUlVo22knLbN2TTaimrtLS6EmL
8NOAT6N30ff2VRfEKSV1SaBg6dfwiArJ5vCTuLGOI98Wz7woMfZazRaOB+DJXpPI2pEi64DdJRnm
ZWqpi1qvgwvHKlz6RpHinZp1xskqZe7Rc6kK930UkvfqJnDt2Iii26jx6maqQ9RZ+Lrav3XzPiIS
C9PiSkr9Wp2qlI+6YyWp4nelV6COaCSdeteqNodQSyHVJ/h90AiruC0+w4zxPnue1x/rlE8QUvRS
64g+TXlmcAz9EdSbdN4wI9Gy4dNS90hK8RS+oPwWRoKKhJSCnFqqwdLsq04+UvXQeJ9TWruGumRQ
ZyiKVRia/UINnP6dEITemRsz/6dCVkTvk7SihcPSmM6cNM8+aI7Tn9gqnYRaScurBr+81UUNzTPH
bd+5jXoBhco90LvaXHQaGEAXgBqYRV3PaCCbVD/g2dTxrRsk9XzYLud9qzU3UufC+i9rC6EVGhMz
B2AzRgkE9WOd1ICIXDb2/cZOSUcoPPhHqpsH6LA0Vv0xLnIgjJrTdAvPlzhB20rr/t6AhHBuwx89
F5xYPo5j4A+OaeeXuTgMIlWpeu8pdX7aa3I7T9uiPvfrUJamkNeQOQ9blM4EwwNwB7CR3n0ZUdpm
AQ+OM6uuz9xGOku0Bh2itLXnQRh7N21WoH1mdnFxo3S2eejBfpyFsCzrqei3CYfBdkCIG9gILNyS
lB0PUgecIiaV3V1XG+K5YyrWx9iySrbuCDkDinBtCf4mMKYB2oRg2ru3HVD3Ez8oKDEyX5tzp0CX
1fcqWvluHZ5LtmOf9I6IBlXhDcVmRy36HK6T2LPm0P1c1SZMaIpV4jXRpz+cs8Tef5CzEp67Qojm
aK/r9QEbkXnZeZZ46UqKMlc0PTjN7KA+FISwXwmuGXDKH31c0DpJeFxmtc/6QwdwWqVQ6+hpFf11
qgpIWfZ0+S4SoXDvxdzxb41cKz73cluBQMv0D65gID9lG9WdmnkWRW/BWvaynMQHThGlR4WBQkDc
G0gQKaJ11mCmg9iv2msnLRAMoq93naWaupLDMjlKaMTN+qSVzjqhddtZaGXRjRaYxDNRENtzLZN6
iHSdLC9gVwLnhyhWAtZunfZMNR3w2Job6mew7ijNe42eRgvZjjib3VFqoj5QyF2cI8MDghQVLN+P
6NGo4gFPm69iKYaC4uZ5s8hLGgWK6nOyeVlIiBypfXEZRZoJdjXt2+KA/kYFElctRbS+4zWDNlw0
YdzeqSlUbdqWsfXJct3YmFaygDAuzEOLFkur6CfUP6szSRC0Q6G37W5WCH5876URkK7U4IysOpeq
w74sUf0pIk1e2mWA4J0ouEj7iX18FzMdjzUYFAdKpRRzLYnofKixBJZFqv1sv7OV4SA1ChstbIUg
PxA7oGQHkmPKhzbKBheelEcnjabTjg0pOc0tGofhtAv69Nqt1OzYZ/tB2zz08xurNOxrGID5WWK4
6lkh+coC1iRnLRBLcvJzW5QWx6G2SbZvpFa00h05mRcJICmtSNk9c62tj2zPpJsSpD6CiYof64RR
Vcgc9yrEVVUYLbNYb4trIF6tvAcTI5xnlaQeJ2HWE5mG7Se2DbpdVdqhS4R/1VeiJseXaZeUS09o
DEg5YcRxVlLAwSpBI57YgcqZFqhMICcIpgqVSUDyUGEiDWAfQf2e3+sJrUqY4ddBKbFsAQRMD+M2
N+dGYkXXaeNY01R3GgJb0Cu3UdpbR5Hk0axS5EHEKq6yfmaodrZXMs+cKbFfqeyp8AqQQJYHwirw
oQtHkeTEPWiT2FXJaXQ0WjgUHSg3h0/VCgezidI9QHA+rp518rRpC+G0MUXxMExUmBZmkWYnNgjM
c0dSKvr5klitGkFX2eDkxEfUJ+7LKxXcMUBEmsQU+p0Ix3e4t75fGXpfz5TIrvU9PWdrZDZ1GqdT
RkDm52Vvy8UsMRK/PAU6JNzGFSW2x3T6b1Re2Dzq3rJc7selV3aL6j7vLu+LKiy/pNnDrxcJ7bGr
5Pf+6Clff32gN/ePd77q0vv/+sdyFQEt9ArCirvy28KDTM1wq2Dx+FyPD/2jYcIl71atGH9QCVJg
iqOms7n+8QYsnLP5GVbdRLNEqKdPv69Zk1/Z6XuW+PFLrk3647/ZeoM74qJy+BSOl8RfG0Kj/voz
JngxwLMJVMovoLJ1i9rj1qvLE4uuoaSozKDholLCjf7vX/0vfOAbkYFf9QFrIlvUnB4VAx6dgBfd
MgTQdVTPdMr8ax+hiLuLhlD4gD/jCS/s+ewJxuTxO5uUbtfXS49gMgw/GDqyC4/XjhqCmvQoQ2gT
JDcVFXLz5j0pqG95hD6hvq0AVdsYakenhsxzjzIE78kFPEffGALX3zIEPO+/hUeM3SfwCBk6O8CW
73iEPDFlis2IQqxdYu2CO7RYgj1F8WSsHaQJzVt5eNON57P7bDmEMRmMgJmk9R/QatqttRJtPxk6
+ciJgcYMOEzUAofdZ8sA6sRCFAZvIWwYrvWivEOOsG71yGM3C5UlkE0TAYfvzAjiClPRaYtv/mDn
dk1NG5qTo9ZHkN1gpi0g4S+8YNgpWTlN0N2P1/pGO+QFg8Ql2IWR70+zD7S7+rwRfjsbTADpVMOg
BA7XOljdKTtQ595M0nVX8UtW8gtphDlREWuw5EF06vF66Q/g/FV+/rJ/7Nxk2DSA18/1+4aQJqRK
Qyz9vX1ShSCq6SY+sTbU/1c+9SIIXuechysOdxJhsFryWENsQuXvx9LspMOE2PVYeqCxjFwi6dvr
moUQz/r6dokg/6QU+DR3dm7DtNjBgAmNtAOVhiHygJa3scPLJYJYe6AWmcZmZuzclrGeGdo6sh2x
RCgTRbV0oqSh7jBc23snRCqF0qVIu2n9886FkGtDqOul6/cNwebJpUpPSSRyV9uhpPL3WCJ+tgL1
Ysl9rjtI0kQFlyNJwyTbCqaHEhR63Jq0ScR3zhVYG0x2i5Frg4kngH2iBvd0vbAD6ScXFMHdLsXJ
6/Du96eEvPZ4EsiNIdiGv3YI3fp71BsGzYlRuyaGwB0kVdzEzUPg/LUhDHmiq4As2VMe77RbEbWp
foMk/NWiLAk2ZcgBQ/piezDIKyk/kHxuAoqdM8AmglyvVb8/Fzar/3fngkFOMVy7G0G+xrv+VT9Q
KMWaSDc+BQMvowVDn2iaKENZ2JQZdi58XLvDIHM5akVgPgxf+zmhEHGwrSVB33V/2EyMsbuliuwo
RGSYHYNBuPjkW4ZYS0ObCviIx2vnogZKydrYHUKdmMgNgKd+6QbD27NtWMamRLuj6+OA8R41If6y
W6VM5MEEO7w+vqLE9avrI7uhQiET4YjHqfBYYXsxGRBB13Woujs6GTbr49hsSuJry+SMA+B/ywDi
BF05BG92PV4YawAWBJ0PjdTD5nqRThI7KwblWqq+a1f5hQLDT4SXX+AhM9cLV4/AEO++eA0/8r0/
eEJDfPv7BgkxlOdINrf+boCJrG/9DBv551am+YhY+OrHJwTD4202/33zft/eeeteTy/19I9z7z5f
5ndu9/hDt3nKs2UEsGS2DFfbVJl1u+H5Qb4Bt3xZDX807qVXLPNh7K8xIJv9ZOzY3xf++z4i56ce
+v1f6+uMvMNZkpeDgs+bV08HG3qfj0X+sRY6W+bew/8kX9v+S1917NinS2e1DO/jrS/L6Otkauzo
s4d/56vk9sXgm+LF6MFfqiZ9KZmOHRn14Ic/62W+bfFN62rs4H+U4cO/cLy7Fx900yAePfyP+XIj
Pf6iKqto2W09+nOqMfbZ3y+r9OG/i6/N/rxPjx18tsyq+/LhX6+MTr1n7OgH1bL2lq+dLDNUZcaO
Pq+8cGsSbZIagBVjh+bBvfjhz9dGl8aPvqi8ePXw5yv+IpMhjH322TL1ymX45gdQTbK0sXc5vS9f
sw4Z0NiRZ1W88uJlxHb+2h0Ilcbe4ccnaoxcDGbLYhm/6vNDI3Pso/+Rv1zfN07/H5hP06Rb3r22
FAxQpbEPDnb87uHfT+M8d3eV/4DH/8EnS7LKe8VdBiDm2Ed/NY5Zm33InEcP/4Ozt8b64j0R6tMT
Ptt8aJeNfeqT5RsWSd/LXzH60IUaOz5Gf/NHvMrZ+d4s49WbizypvdV9fPfaVx4aoT++4WtZxRcA
9be5xhMm/LX/tp1HDX9xF94v83/+LwAAAP//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C911B-B18B-8A4B-8CDC-DCA04683A8A8}" type="doc">
      <dgm:prSet loTypeId="urn:microsoft.com/office/officeart/2005/8/layout/cycle3" loCatId="" qsTypeId="urn:microsoft.com/office/officeart/2005/8/quickstyle/simple5" qsCatId="simple" csTypeId="urn:microsoft.com/office/officeart/2005/8/colors/accent1_2" csCatId="accent1" phldr="1"/>
      <dgm:spPr/>
      <dgm:t>
        <a:bodyPr/>
        <a:lstStyle/>
        <a:p>
          <a:endParaRPr lang="es-MX"/>
        </a:p>
      </dgm:t>
    </dgm:pt>
    <dgm:pt modelId="{5A3602F1-2152-7E4C-AA20-20AB7F58AA60}">
      <dgm:prSet phldrT="[Texto]" custT="1"/>
      <dgm:spPr>
        <a:solidFill>
          <a:schemeClr val="bg1"/>
        </a:solidFill>
        <a:effectLst>
          <a:outerShdw blurRad="50800" dist="38100" dir="2700000" algn="tl" rotWithShape="0">
            <a:prstClr val="black">
              <a:alpha val="40000"/>
            </a:prstClr>
          </a:outerShdw>
        </a:effectLst>
      </dgm:spPr>
      <dgm:t>
        <a:bodyPr/>
        <a:lstStyle/>
        <a:p>
          <a:r>
            <a:rPr lang="es-MX" sz="1600" b="1" dirty="0">
              <a:solidFill>
                <a:srgbClr val="2F3780"/>
              </a:solidFill>
            </a:rPr>
            <a:t>Regionalización de la agenda pública</a:t>
          </a:r>
        </a:p>
      </dgm:t>
    </dgm:pt>
    <dgm:pt modelId="{2D21534E-FFF1-1044-9ECA-94CD5437F0C2}" type="parTrans" cxnId="{E0A0F410-279E-3C47-9576-1CF06B94C4EE}">
      <dgm:prSet/>
      <dgm:spPr/>
      <dgm:t>
        <a:bodyPr/>
        <a:lstStyle/>
        <a:p>
          <a:endParaRPr lang="es-MX" sz="2800" b="1">
            <a:solidFill>
              <a:srgbClr val="2F3780"/>
            </a:solidFill>
          </a:endParaRPr>
        </a:p>
      </dgm:t>
    </dgm:pt>
    <dgm:pt modelId="{2729A666-80CB-A540-AF7C-BC5A9C88A568}" type="sibTrans" cxnId="{E0A0F410-279E-3C47-9576-1CF06B94C4EE}">
      <dgm:prSet/>
      <dgm:spPr/>
      <dgm:t>
        <a:bodyPr/>
        <a:lstStyle/>
        <a:p>
          <a:endParaRPr lang="es-MX" sz="2800" b="1">
            <a:solidFill>
              <a:srgbClr val="2F3780"/>
            </a:solidFill>
          </a:endParaRPr>
        </a:p>
      </dgm:t>
    </dgm:pt>
    <dgm:pt modelId="{7F7A8EE1-9716-E74C-9C65-03D1BF0C661C}">
      <dgm:prSet phldrT="[Texto]" custT="1"/>
      <dgm:spPr>
        <a:solidFill>
          <a:schemeClr val="bg1"/>
        </a:solidFill>
        <a:effectLst>
          <a:outerShdw blurRad="50800" dist="38100" dir="2700000" algn="tl" rotWithShape="0">
            <a:prstClr val="black">
              <a:alpha val="40000"/>
            </a:prstClr>
          </a:outerShdw>
        </a:effectLst>
      </dgm:spPr>
      <dgm:t>
        <a:bodyPr/>
        <a:lstStyle/>
        <a:p>
          <a:r>
            <a:rPr lang="es-MX" sz="1600" b="1" dirty="0">
              <a:solidFill>
                <a:srgbClr val="2F3780"/>
              </a:solidFill>
            </a:rPr>
            <a:t>Análisis de partes interesadas </a:t>
          </a:r>
        </a:p>
      </dgm:t>
    </dgm:pt>
    <dgm:pt modelId="{42E2F5F2-BFBC-3343-9F57-69DEE95E8A18}" type="parTrans" cxnId="{E3C3EBB4-2C8F-554B-B710-49E95687AA04}">
      <dgm:prSet/>
      <dgm:spPr/>
      <dgm:t>
        <a:bodyPr/>
        <a:lstStyle/>
        <a:p>
          <a:endParaRPr lang="es-MX" sz="2800" b="1">
            <a:solidFill>
              <a:srgbClr val="2F3780"/>
            </a:solidFill>
          </a:endParaRPr>
        </a:p>
      </dgm:t>
    </dgm:pt>
    <dgm:pt modelId="{94CC4643-C69D-D846-A1A8-1957334503D6}" type="sibTrans" cxnId="{E3C3EBB4-2C8F-554B-B710-49E95687AA04}">
      <dgm:prSet/>
      <dgm:spPr/>
      <dgm:t>
        <a:bodyPr/>
        <a:lstStyle/>
        <a:p>
          <a:endParaRPr lang="es-MX" sz="2800" b="1">
            <a:solidFill>
              <a:srgbClr val="2F3780"/>
            </a:solidFill>
          </a:endParaRPr>
        </a:p>
      </dgm:t>
    </dgm:pt>
    <dgm:pt modelId="{9E5213D3-65EC-284F-B61B-CA27C85A8F3B}">
      <dgm:prSet phldrT="[Texto]" custT="1"/>
      <dgm:spPr>
        <a:solidFill>
          <a:schemeClr val="bg1"/>
        </a:solidFill>
        <a:effectLst>
          <a:outerShdw blurRad="50800" dist="38100" dir="5400000" algn="t" rotWithShape="0">
            <a:prstClr val="black">
              <a:alpha val="40000"/>
            </a:prstClr>
          </a:outerShdw>
        </a:effectLst>
      </dgm:spPr>
      <dgm:t>
        <a:bodyPr/>
        <a:lstStyle/>
        <a:p>
          <a:r>
            <a:rPr lang="es-MX" sz="1600" b="1" dirty="0">
              <a:solidFill>
                <a:srgbClr val="2F3780"/>
              </a:solidFill>
            </a:rPr>
            <a:t>Estrategia de análisis y administración de la información </a:t>
          </a:r>
        </a:p>
      </dgm:t>
    </dgm:pt>
    <dgm:pt modelId="{A87F0AC1-0D51-0B48-BD14-0CAC6E973214}" type="parTrans" cxnId="{A466D3FE-85AD-654A-811D-57CF57A06A77}">
      <dgm:prSet/>
      <dgm:spPr/>
      <dgm:t>
        <a:bodyPr/>
        <a:lstStyle/>
        <a:p>
          <a:endParaRPr lang="es-MX" sz="2800" b="1">
            <a:solidFill>
              <a:srgbClr val="2F3780"/>
            </a:solidFill>
          </a:endParaRPr>
        </a:p>
      </dgm:t>
    </dgm:pt>
    <dgm:pt modelId="{3B296E90-631E-1243-BABE-C25B13984DCD}" type="sibTrans" cxnId="{A466D3FE-85AD-654A-811D-57CF57A06A77}">
      <dgm:prSet/>
      <dgm:spPr/>
      <dgm:t>
        <a:bodyPr/>
        <a:lstStyle/>
        <a:p>
          <a:endParaRPr lang="es-MX" sz="2800" b="1">
            <a:solidFill>
              <a:srgbClr val="2F3780"/>
            </a:solidFill>
          </a:endParaRPr>
        </a:p>
      </dgm:t>
    </dgm:pt>
    <dgm:pt modelId="{C4A29C1B-2EF4-EF45-A43D-0BAA4C0D6BC0}">
      <dgm:prSet phldrT="[Texto]" custT="1"/>
      <dgm:spPr>
        <a:solidFill>
          <a:schemeClr val="bg1"/>
        </a:solidFill>
        <a:effectLst>
          <a:outerShdw blurRad="50800" dist="38100" dir="2700000" algn="tl" rotWithShape="0">
            <a:prstClr val="black">
              <a:alpha val="40000"/>
            </a:prstClr>
          </a:outerShdw>
        </a:effectLst>
      </dgm:spPr>
      <dgm:t>
        <a:bodyPr/>
        <a:lstStyle/>
        <a:p>
          <a:r>
            <a:rPr lang="es-MX" sz="1600" b="1" dirty="0">
              <a:solidFill>
                <a:srgbClr val="2F3780"/>
              </a:solidFill>
            </a:rPr>
            <a:t>Estructuración de la propuesta normativa, Decreto 1081 de 2015</a:t>
          </a:r>
        </a:p>
      </dgm:t>
    </dgm:pt>
    <dgm:pt modelId="{AB13E461-EAF4-624F-AB5A-D1D7327E8D19}" type="parTrans" cxnId="{A5C9EC6B-46EB-574F-90CF-812D9C72F6ED}">
      <dgm:prSet/>
      <dgm:spPr/>
      <dgm:t>
        <a:bodyPr/>
        <a:lstStyle/>
        <a:p>
          <a:endParaRPr lang="es-MX" sz="2800" b="1">
            <a:solidFill>
              <a:srgbClr val="2F3780"/>
            </a:solidFill>
          </a:endParaRPr>
        </a:p>
      </dgm:t>
    </dgm:pt>
    <dgm:pt modelId="{262B96C0-3770-D54B-858D-7DB4DA241953}" type="sibTrans" cxnId="{A5C9EC6B-46EB-574F-90CF-812D9C72F6ED}">
      <dgm:prSet/>
      <dgm:spPr/>
      <dgm:t>
        <a:bodyPr/>
        <a:lstStyle/>
        <a:p>
          <a:endParaRPr lang="es-MX" sz="2800" b="1">
            <a:solidFill>
              <a:srgbClr val="2F3780"/>
            </a:solidFill>
          </a:endParaRPr>
        </a:p>
      </dgm:t>
    </dgm:pt>
    <dgm:pt modelId="{6876C94E-92B4-354A-B546-974E25DF6492}">
      <dgm:prSet phldrT="[Texto]" custT="1"/>
      <dgm:spPr>
        <a:solidFill>
          <a:schemeClr val="bg1"/>
        </a:solidFill>
        <a:effectLst>
          <a:outerShdw blurRad="50800" dist="38100" dir="2700000" algn="tl" rotWithShape="0">
            <a:prstClr val="black">
              <a:alpha val="40000"/>
            </a:prstClr>
          </a:outerShdw>
        </a:effectLst>
      </dgm:spPr>
      <dgm:t>
        <a:bodyPr/>
        <a:lstStyle/>
        <a:p>
          <a:r>
            <a:rPr lang="es-MX" sz="1600" b="1" dirty="0">
              <a:solidFill>
                <a:srgbClr val="2F3780"/>
              </a:solidFill>
            </a:rPr>
            <a:t>Entrega al congreso para trámite legislativo</a:t>
          </a:r>
        </a:p>
      </dgm:t>
    </dgm:pt>
    <dgm:pt modelId="{AC1EB828-3467-EF4C-B9BD-8C2C3BC96369}" type="parTrans" cxnId="{86FE90DF-A4AE-3F49-AEC3-17D9906ADB78}">
      <dgm:prSet/>
      <dgm:spPr/>
      <dgm:t>
        <a:bodyPr/>
        <a:lstStyle/>
        <a:p>
          <a:endParaRPr lang="es-MX" sz="2800" b="1">
            <a:solidFill>
              <a:srgbClr val="2F3780"/>
            </a:solidFill>
          </a:endParaRPr>
        </a:p>
      </dgm:t>
    </dgm:pt>
    <dgm:pt modelId="{398B47F8-3CED-844E-AA6E-C2600FAF2A2A}" type="sibTrans" cxnId="{86FE90DF-A4AE-3F49-AEC3-17D9906ADB78}">
      <dgm:prSet/>
      <dgm:spPr/>
      <dgm:t>
        <a:bodyPr/>
        <a:lstStyle/>
        <a:p>
          <a:endParaRPr lang="es-MX" sz="2800" b="1">
            <a:solidFill>
              <a:srgbClr val="2F3780"/>
            </a:solidFill>
          </a:endParaRPr>
        </a:p>
      </dgm:t>
    </dgm:pt>
    <dgm:pt modelId="{7F06A8F9-F438-4E0B-83C4-67CBDCC39441}">
      <dgm:prSet phldrT="[Texto]"/>
      <dgm:spPr>
        <a:solidFill>
          <a:schemeClr val="bg1"/>
        </a:solidFill>
        <a:effectLst>
          <a:outerShdw blurRad="50800" dist="38100" dir="2700000" algn="tl" rotWithShape="0">
            <a:prstClr val="black">
              <a:alpha val="40000"/>
            </a:prstClr>
          </a:outerShdw>
        </a:effectLst>
      </dgm:spPr>
      <dgm:t>
        <a:bodyPr/>
        <a:lstStyle/>
        <a:p>
          <a:r>
            <a:rPr lang="es-MX" b="1" dirty="0">
              <a:solidFill>
                <a:srgbClr val="2F3780"/>
              </a:solidFill>
            </a:rPr>
            <a:t>Consolidación de la información recopilada</a:t>
          </a:r>
        </a:p>
      </dgm:t>
    </dgm:pt>
    <dgm:pt modelId="{7E4D57CA-106B-4344-9AAB-AC7AC1F7658B}" type="parTrans" cxnId="{B1C3980D-0ADD-4996-ADDF-0560EC876FB0}">
      <dgm:prSet/>
      <dgm:spPr/>
      <dgm:t>
        <a:bodyPr/>
        <a:lstStyle/>
        <a:p>
          <a:endParaRPr lang="es-CO"/>
        </a:p>
      </dgm:t>
    </dgm:pt>
    <dgm:pt modelId="{2F0A2C20-D3DD-44E4-93D2-D7B196249E37}" type="sibTrans" cxnId="{B1C3980D-0ADD-4996-ADDF-0560EC876FB0}">
      <dgm:prSet/>
      <dgm:spPr/>
      <dgm:t>
        <a:bodyPr/>
        <a:lstStyle/>
        <a:p>
          <a:endParaRPr lang="es-CO"/>
        </a:p>
      </dgm:t>
    </dgm:pt>
    <dgm:pt modelId="{5BECAC19-DACB-1A46-B2B5-048AC6F20CDE}" type="pres">
      <dgm:prSet presAssocID="{71EC911B-B18B-8A4B-8CDC-DCA04683A8A8}" presName="Name0" presStyleCnt="0">
        <dgm:presLayoutVars>
          <dgm:dir/>
          <dgm:resizeHandles val="exact"/>
        </dgm:presLayoutVars>
      </dgm:prSet>
      <dgm:spPr/>
    </dgm:pt>
    <dgm:pt modelId="{5A45D793-97E1-694E-BBB0-D227E13EE639}" type="pres">
      <dgm:prSet presAssocID="{71EC911B-B18B-8A4B-8CDC-DCA04683A8A8}" presName="cycle" presStyleCnt="0"/>
      <dgm:spPr/>
    </dgm:pt>
    <dgm:pt modelId="{93887645-D26B-E849-930A-62742ADD491A}" type="pres">
      <dgm:prSet presAssocID="{5A3602F1-2152-7E4C-AA20-20AB7F58AA60}" presName="nodeFirstNode" presStyleLbl="node1" presStyleIdx="0" presStyleCnt="6">
        <dgm:presLayoutVars>
          <dgm:bulletEnabled val="1"/>
        </dgm:presLayoutVars>
      </dgm:prSet>
      <dgm:spPr/>
    </dgm:pt>
    <dgm:pt modelId="{25380AAC-261E-5544-99AD-DA5E3973657C}" type="pres">
      <dgm:prSet presAssocID="{2729A666-80CB-A540-AF7C-BC5A9C88A568}" presName="sibTransFirstNode" presStyleLbl="bgShp" presStyleIdx="0" presStyleCnt="1"/>
      <dgm:spPr/>
    </dgm:pt>
    <dgm:pt modelId="{C689F4BC-9E7A-48E4-A151-33F32B9BD727}" type="pres">
      <dgm:prSet presAssocID="{7F06A8F9-F438-4E0B-83C4-67CBDCC39441}" presName="nodeFollowingNodes" presStyleLbl="node1" presStyleIdx="1" presStyleCnt="6" custRadScaleRad="95316" custRadScaleInc="21673">
        <dgm:presLayoutVars>
          <dgm:bulletEnabled val="1"/>
        </dgm:presLayoutVars>
      </dgm:prSet>
      <dgm:spPr/>
    </dgm:pt>
    <dgm:pt modelId="{2AAF5044-C376-4344-A93D-238ED3E7B103}" type="pres">
      <dgm:prSet presAssocID="{7F7A8EE1-9716-E74C-9C65-03D1BF0C661C}" presName="nodeFollowingNodes" presStyleLbl="node1" presStyleIdx="2" presStyleCnt="6">
        <dgm:presLayoutVars>
          <dgm:bulletEnabled val="1"/>
        </dgm:presLayoutVars>
      </dgm:prSet>
      <dgm:spPr/>
    </dgm:pt>
    <dgm:pt modelId="{89471453-60D5-1648-B417-C7895D908561}" type="pres">
      <dgm:prSet presAssocID="{9E5213D3-65EC-284F-B61B-CA27C85A8F3B}" presName="nodeFollowingNodes" presStyleLbl="node1" presStyleIdx="3" presStyleCnt="6">
        <dgm:presLayoutVars>
          <dgm:bulletEnabled val="1"/>
        </dgm:presLayoutVars>
      </dgm:prSet>
      <dgm:spPr/>
    </dgm:pt>
    <dgm:pt modelId="{A70BA10D-53CE-C74B-A13A-F5400E7F0E75}" type="pres">
      <dgm:prSet presAssocID="{C4A29C1B-2EF4-EF45-A43D-0BAA4C0D6BC0}" presName="nodeFollowingNodes" presStyleLbl="node1" presStyleIdx="4" presStyleCnt="6">
        <dgm:presLayoutVars>
          <dgm:bulletEnabled val="1"/>
        </dgm:presLayoutVars>
      </dgm:prSet>
      <dgm:spPr/>
    </dgm:pt>
    <dgm:pt modelId="{9D31C521-3132-3D47-9139-A53ACB1D4BB5}" type="pres">
      <dgm:prSet presAssocID="{6876C94E-92B4-354A-B546-974E25DF6492}" presName="nodeFollowingNodes" presStyleLbl="node1" presStyleIdx="5" presStyleCnt="6" custRadScaleRad="99758" custRadScaleInc="-15879">
        <dgm:presLayoutVars>
          <dgm:bulletEnabled val="1"/>
        </dgm:presLayoutVars>
      </dgm:prSet>
      <dgm:spPr/>
    </dgm:pt>
  </dgm:ptLst>
  <dgm:cxnLst>
    <dgm:cxn modelId="{B1C3980D-0ADD-4996-ADDF-0560EC876FB0}" srcId="{71EC911B-B18B-8A4B-8CDC-DCA04683A8A8}" destId="{7F06A8F9-F438-4E0B-83C4-67CBDCC39441}" srcOrd="1" destOrd="0" parTransId="{7E4D57CA-106B-4344-9AAB-AC7AC1F7658B}" sibTransId="{2F0A2C20-D3DD-44E4-93D2-D7B196249E37}"/>
    <dgm:cxn modelId="{E0A0F410-279E-3C47-9576-1CF06B94C4EE}" srcId="{71EC911B-B18B-8A4B-8CDC-DCA04683A8A8}" destId="{5A3602F1-2152-7E4C-AA20-20AB7F58AA60}" srcOrd="0" destOrd="0" parTransId="{2D21534E-FFF1-1044-9ECA-94CD5437F0C2}" sibTransId="{2729A666-80CB-A540-AF7C-BC5A9C88A568}"/>
    <dgm:cxn modelId="{51A02A68-1D53-174E-A307-721155F053D4}" type="presOf" srcId="{5A3602F1-2152-7E4C-AA20-20AB7F58AA60}" destId="{93887645-D26B-E849-930A-62742ADD491A}" srcOrd="0" destOrd="0" presId="urn:microsoft.com/office/officeart/2005/8/layout/cycle3"/>
    <dgm:cxn modelId="{D5BBA069-483E-634E-A7F6-424CC8B45845}" type="presOf" srcId="{71EC911B-B18B-8A4B-8CDC-DCA04683A8A8}" destId="{5BECAC19-DACB-1A46-B2B5-048AC6F20CDE}" srcOrd="0" destOrd="0" presId="urn:microsoft.com/office/officeart/2005/8/layout/cycle3"/>
    <dgm:cxn modelId="{07EA284B-4AC5-0D42-A6ED-78BCC335B11E}" type="presOf" srcId="{9E5213D3-65EC-284F-B61B-CA27C85A8F3B}" destId="{89471453-60D5-1648-B417-C7895D908561}" srcOrd="0" destOrd="0" presId="urn:microsoft.com/office/officeart/2005/8/layout/cycle3"/>
    <dgm:cxn modelId="{A5C9EC6B-46EB-574F-90CF-812D9C72F6ED}" srcId="{71EC911B-B18B-8A4B-8CDC-DCA04683A8A8}" destId="{C4A29C1B-2EF4-EF45-A43D-0BAA4C0D6BC0}" srcOrd="4" destOrd="0" parTransId="{AB13E461-EAF4-624F-AB5A-D1D7327E8D19}" sibTransId="{262B96C0-3770-D54B-858D-7DB4DA241953}"/>
    <dgm:cxn modelId="{F7928C7B-F0DF-9C49-80AF-310A087C5493}" type="presOf" srcId="{C4A29C1B-2EF4-EF45-A43D-0BAA4C0D6BC0}" destId="{A70BA10D-53CE-C74B-A13A-F5400E7F0E75}" srcOrd="0" destOrd="0" presId="urn:microsoft.com/office/officeart/2005/8/layout/cycle3"/>
    <dgm:cxn modelId="{BCB0B984-957E-6F43-A72D-25E5BA102EC6}" type="presOf" srcId="{2729A666-80CB-A540-AF7C-BC5A9C88A568}" destId="{25380AAC-261E-5544-99AD-DA5E3973657C}" srcOrd="0" destOrd="0" presId="urn:microsoft.com/office/officeart/2005/8/layout/cycle3"/>
    <dgm:cxn modelId="{E3C3EBB4-2C8F-554B-B710-49E95687AA04}" srcId="{71EC911B-B18B-8A4B-8CDC-DCA04683A8A8}" destId="{7F7A8EE1-9716-E74C-9C65-03D1BF0C661C}" srcOrd="2" destOrd="0" parTransId="{42E2F5F2-BFBC-3343-9F57-69DEE95E8A18}" sibTransId="{94CC4643-C69D-D846-A1A8-1957334503D6}"/>
    <dgm:cxn modelId="{3C941CBB-2AC4-CB48-88D3-E7CF26479159}" type="presOf" srcId="{7F7A8EE1-9716-E74C-9C65-03D1BF0C661C}" destId="{2AAF5044-C376-4344-A93D-238ED3E7B103}" srcOrd="0" destOrd="0" presId="urn:microsoft.com/office/officeart/2005/8/layout/cycle3"/>
    <dgm:cxn modelId="{C1DEABBB-39DD-45DA-9E39-C9CB9EFC23C6}" type="presOf" srcId="{7F06A8F9-F438-4E0B-83C4-67CBDCC39441}" destId="{C689F4BC-9E7A-48E4-A151-33F32B9BD727}" srcOrd="0" destOrd="0" presId="urn:microsoft.com/office/officeart/2005/8/layout/cycle3"/>
    <dgm:cxn modelId="{08EB11C7-EEE3-AA4C-B879-4E1866A7DAF3}" type="presOf" srcId="{6876C94E-92B4-354A-B546-974E25DF6492}" destId="{9D31C521-3132-3D47-9139-A53ACB1D4BB5}" srcOrd="0" destOrd="0" presId="urn:microsoft.com/office/officeart/2005/8/layout/cycle3"/>
    <dgm:cxn modelId="{86FE90DF-A4AE-3F49-AEC3-17D9906ADB78}" srcId="{71EC911B-B18B-8A4B-8CDC-DCA04683A8A8}" destId="{6876C94E-92B4-354A-B546-974E25DF6492}" srcOrd="5" destOrd="0" parTransId="{AC1EB828-3467-EF4C-B9BD-8C2C3BC96369}" sibTransId="{398B47F8-3CED-844E-AA6E-C2600FAF2A2A}"/>
    <dgm:cxn modelId="{A466D3FE-85AD-654A-811D-57CF57A06A77}" srcId="{71EC911B-B18B-8A4B-8CDC-DCA04683A8A8}" destId="{9E5213D3-65EC-284F-B61B-CA27C85A8F3B}" srcOrd="3" destOrd="0" parTransId="{A87F0AC1-0D51-0B48-BD14-0CAC6E973214}" sibTransId="{3B296E90-631E-1243-BABE-C25B13984DCD}"/>
    <dgm:cxn modelId="{EF61E5FB-CBDD-2A49-A7B5-0FF3D9202181}" type="presParOf" srcId="{5BECAC19-DACB-1A46-B2B5-048AC6F20CDE}" destId="{5A45D793-97E1-694E-BBB0-D227E13EE639}" srcOrd="0" destOrd="0" presId="urn:microsoft.com/office/officeart/2005/8/layout/cycle3"/>
    <dgm:cxn modelId="{D180B557-FF01-3A4B-B8E9-697A2591E426}" type="presParOf" srcId="{5A45D793-97E1-694E-BBB0-D227E13EE639}" destId="{93887645-D26B-E849-930A-62742ADD491A}" srcOrd="0" destOrd="0" presId="urn:microsoft.com/office/officeart/2005/8/layout/cycle3"/>
    <dgm:cxn modelId="{68CAABBD-D50C-ED45-B87A-04C0F6503329}" type="presParOf" srcId="{5A45D793-97E1-694E-BBB0-D227E13EE639}" destId="{25380AAC-261E-5544-99AD-DA5E3973657C}" srcOrd="1" destOrd="0" presId="urn:microsoft.com/office/officeart/2005/8/layout/cycle3"/>
    <dgm:cxn modelId="{7F39DA4D-A455-41A1-B07E-308AC765B524}" type="presParOf" srcId="{5A45D793-97E1-694E-BBB0-D227E13EE639}" destId="{C689F4BC-9E7A-48E4-A151-33F32B9BD727}" srcOrd="2" destOrd="0" presId="urn:microsoft.com/office/officeart/2005/8/layout/cycle3"/>
    <dgm:cxn modelId="{2D0571D2-D8D8-CF4E-A937-386B345AFA02}" type="presParOf" srcId="{5A45D793-97E1-694E-BBB0-D227E13EE639}" destId="{2AAF5044-C376-4344-A93D-238ED3E7B103}" srcOrd="3" destOrd="0" presId="urn:microsoft.com/office/officeart/2005/8/layout/cycle3"/>
    <dgm:cxn modelId="{433C22FD-8C34-CF4B-BEDD-334009A7846D}" type="presParOf" srcId="{5A45D793-97E1-694E-BBB0-D227E13EE639}" destId="{89471453-60D5-1648-B417-C7895D908561}" srcOrd="4" destOrd="0" presId="urn:microsoft.com/office/officeart/2005/8/layout/cycle3"/>
    <dgm:cxn modelId="{755B9ABB-658C-DB48-B365-5BD78AD52ECE}" type="presParOf" srcId="{5A45D793-97E1-694E-BBB0-D227E13EE639}" destId="{A70BA10D-53CE-C74B-A13A-F5400E7F0E75}" srcOrd="5" destOrd="0" presId="urn:microsoft.com/office/officeart/2005/8/layout/cycle3"/>
    <dgm:cxn modelId="{9B4F4EE6-07BA-E044-B9DE-DC78B81DDDA2}" type="presParOf" srcId="{5A45D793-97E1-694E-BBB0-D227E13EE639}" destId="{9D31C521-3132-3D47-9139-A53ACB1D4BB5}" srcOrd="6" destOrd="0" presId="urn:microsoft.com/office/officeart/2005/8/layout/cycle3"/>
  </dgm:cxnLst>
  <dgm:bg>
    <a:solidFill>
      <a:schemeClr val="bg1"/>
    </a:solid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80AAC-261E-5544-99AD-DA5E3973657C}">
      <dsp:nvSpPr>
        <dsp:cNvPr id="0" name=""/>
        <dsp:cNvSpPr/>
      </dsp:nvSpPr>
      <dsp:spPr>
        <a:xfrm>
          <a:off x="2420666" y="-2693"/>
          <a:ext cx="5367190" cy="5367190"/>
        </a:xfrm>
        <a:prstGeom prst="circularArrow">
          <a:avLst>
            <a:gd name="adj1" fmla="val 5274"/>
            <a:gd name="adj2" fmla="val 312630"/>
            <a:gd name="adj3" fmla="val 14205990"/>
            <a:gd name="adj4" fmla="val 17139987"/>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3887645-D26B-E849-930A-62742ADD491A}">
      <dsp:nvSpPr>
        <dsp:cNvPr id="0" name=""/>
        <dsp:cNvSpPr/>
      </dsp:nvSpPr>
      <dsp:spPr>
        <a:xfrm>
          <a:off x="4071197" y="3522"/>
          <a:ext cx="2066129" cy="1033064"/>
        </a:xfrm>
        <a:prstGeom prst="roundRect">
          <a:avLst/>
        </a:prstGeom>
        <a:solidFill>
          <a:schemeClr val="bg1"/>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rgbClr val="2F3780"/>
              </a:solidFill>
            </a:rPr>
            <a:t>Regionalización de la agenda pública</a:t>
          </a:r>
        </a:p>
      </dsp:txBody>
      <dsp:txXfrm>
        <a:off x="4121627" y="53952"/>
        <a:ext cx="1965269" cy="932204"/>
      </dsp:txXfrm>
    </dsp:sp>
    <dsp:sp modelId="{C689F4BC-9E7A-48E4-A151-33F32B9BD727}">
      <dsp:nvSpPr>
        <dsp:cNvPr id="0" name=""/>
        <dsp:cNvSpPr/>
      </dsp:nvSpPr>
      <dsp:spPr>
        <a:xfrm>
          <a:off x="6035216" y="1510213"/>
          <a:ext cx="2066129" cy="1033064"/>
        </a:xfrm>
        <a:prstGeom prst="roundRect">
          <a:avLst/>
        </a:prstGeom>
        <a:solidFill>
          <a:schemeClr val="bg1"/>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rgbClr val="2F3780"/>
              </a:solidFill>
            </a:rPr>
            <a:t>Consolidación de la información recopilada</a:t>
          </a:r>
        </a:p>
      </dsp:txBody>
      <dsp:txXfrm>
        <a:off x="6085646" y="1560643"/>
        <a:ext cx="1965269" cy="932204"/>
      </dsp:txXfrm>
    </dsp:sp>
    <dsp:sp modelId="{2AAF5044-C376-4344-A93D-238ED3E7B103}">
      <dsp:nvSpPr>
        <dsp:cNvPr id="0" name=""/>
        <dsp:cNvSpPr/>
      </dsp:nvSpPr>
      <dsp:spPr>
        <a:xfrm>
          <a:off x="5956845" y="3269561"/>
          <a:ext cx="2066129" cy="1033064"/>
        </a:xfrm>
        <a:prstGeom prst="roundRect">
          <a:avLst/>
        </a:prstGeom>
        <a:solidFill>
          <a:schemeClr val="bg1"/>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rgbClr val="2F3780"/>
              </a:solidFill>
            </a:rPr>
            <a:t>Análisis de partes interesadas </a:t>
          </a:r>
        </a:p>
      </dsp:txBody>
      <dsp:txXfrm>
        <a:off x="6007275" y="3319991"/>
        <a:ext cx="1965269" cy="932204"/>
      </dsp:txXfrm>
    </dsp:sp>
    <dsp:sp modelId="{89471453-60D5-1648-B417-C7895D908561}">
      <dsp:nvSpPr>
        <dsp:cNvPr id="0" name=""/>
        <dsp:cNvSpPr/>
      </dsp:nvSpPr>
      <dsp:spPr>
        <a:xfrm>
          <a:off x="4071197" y="4358241"/>
          <a:ext cx="2066129" cy="1033064"/>
        </a:xfrm>
        <a:prstGeom prst="roundRect">
          <a:avLst/>
        </a:prstGeom>
        <a:solidFill>
          <a:schemeClr val="bg1"/>
        </a:solidFill>
        <a:ln>
          <a:noFill/>
        </a:ln>
        <a:effectLst>
          <a:outerShdw blurRad="50800" dist="38100" dir="5400000" algn="t"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rgbClr val="2F3780"/>
              </a:solidFill>
            </a:rPr>
            <a:t>Estrategia de análisis y administración de la información </a:t>
          </a:r>
        </a:p>
      </dsp:txBody>
      <dsp:txXfrm>
        <a:off x="4121627" y="4408671"/>
        <a:ext cx="1965269" cy="932204"/>
      </dsp:txXfrm>
    </dsp:sp>
    <dsp:sp modelId="{A70BA10D-53CE-C74B-A13A-F5400E7F0E75}">
      <dsp:nvSpPr>
        <dsp:cNvPr id="0" name=""/>
        <dsp:cNvSpPr/>
      </dsp:nvSpPr>
      <dsp:spPr>
        <a:xfrm>
          <a:off x="2185548" y="3269561"/>
          <a:ext cx="2066129" cy="1033064"/>
        </a:xfrm>
        <a:prstGeom prst="roundRect">
          <a:avLst/>
        </a:prstGeom>
        <a:solidFill>
          <a:schemeClr val="bg1"/>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rgbClr val="2F3780"/>
              </a:solidFill>
            </a:rPr>
            <a:t>Estructuración de la propuesta normativa, Decreto 1081 de 2015</a:t>
          </a:r>
        </a:p>
      </dsp:txBody>
      <dsp:txXfrm>
        <a:off x="2235978" y="3319991"/>
        <a:ext cx="1965269" cy="932204"/>
      </dsp:txXfrm>
    </dsp:sp>
    <dsp:sp modelId="{9D31C521-3132-3D47-9139-A53ACB1D4BB5}">
      <dsp:nvSpPr>
        <dsp:cNvPr id="0" name=""/>
        <dsp:cNvSpPr/>
      </dsp:nvSpPr>
      <dsp:spPr>
        <a:xfrm>
          <a:off x="2054916" y="1373053"/>
          <a:ext cx="2066129" cy="1033064"/>
        </a:xfrm>
        <a:prstGeom prst="roundRect">
          <a:avLst/>
        </a:prstGeom>
        <a:solidFill>
          <a:schemeClr val="bg1"/>
        </a:soli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rgbClr val="2F3780"/>
              </a:solidFill>
            </a:rPr>
            <a:t>Entrega al congreso para trámite legislativo</a:t>
          </a:r>
        </a:p>
      </dsp:txBody>
      <dsp:txXfrm>
        <a:off x="2105346" y="1423483"/>
        <a:ext cx="1965269" cy="932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5FA4C-30BE-489E-89AA-4EC29F95BC90}" type="datetimeFigureOut">
              <a:rPr lang="es-CO" smtClean="0"/>
              <a:t>26/05/2025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6BFC2-787A-459D-A4C7-9C8F4425F194}" type="slidenum">
              <a:rPr lang="es-CO" smtClean="0"/>
              <a:t>‹Nº›</a:t>
            </a:fld>
            <a:endParaRPr lang="es-CO"/>
          </a:p>
        </p:txBody>
      </p:sp>
    </p:spTree>
    <p:extLst>
      <p:ext uri="{BB962C8B-B14F-4D97-AF65-F5344CB8AC3E}">
        <p14:creationId xmlns:p14="http://schemas.microsoft.com/office/powerpoint/2010/main" val="15387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42F8-743A-81E3-040A-D18F1C73F2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C670F29-0E6D-B526-7709-88F58FF2B3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5151BF8-7B04-B38C-A970-7CB264730043}"/>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F34EC53E-20E3-FA59-3FB1-D19261F22204}"/>
              </a:ext>
            </a:extLst>
          </p:cNvPr>
          <p:cNvSpPr>
            <a:spLocks noGrp="1"/>
          </p:cNvSpPr>
          <p:nvPr>
            <p:ph type="sldNum" sz="quarter" idx="5"/>
          </p:nvPr>
        </p:nvSpPr>
        <p:spPr/>
        <p:txBody>
          <a:bodyPr/>
          <a:lstStyle/>
          <a:p>
            <a:fld id="{ADF6BFC2-787A-459D-A4C7-9C8F4425F194}" type="slidenum">
              <a:rPr lang="es-CO" smtClean="0"/>
              <a:t>4</a:t>
            </a:fld>
            <a:endParaRPr lang="es-CO"/>
          </a:p>
        </p:txBody>
      </p:sp>
    </p:spTree>
    <p:extLst>
      <p:ext uri="{BB962C8B-B14F-4D97-AF65-F5344CB8AC3E}">
        <p14:creationId xmlns:p14="http://schemas.microsoft.com/office/powerpoint/2010/main" val="1706643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23135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361202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3735896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2216368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11"/>
          </p:nvPr>
        </p:nvSpPr>
        <p:spPr/>
        <p:txBody>
          <a:bodyPr/>
          <a:lstStyle/>
          <a:p>
            <a:endParaRPr lang="es-CO" dirty="0"/>
          </a:p>
        </p:txBody>
      </p:sp>
      <p:sp>
        <p:nvSpPr>
          <p:cNvPr id="6" name="Marcador de número de diapositiva 5"/>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141640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94181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8" name="Marcador de pie de página 7"/>
          <p:cNvSpPr>
            <a:spLocks noGrp="1"/>
          </p:cNvSpPr>
          <p:nvPr>
            <p:ph type="ftr" sz="quarter" idx="11"/>
          </p:nvPr>
        </p:nvSpPr>
        <p:spPr/>
        <p:txBody>
          <a:bodyPr/>
          <a:lstStyle/>
          <a:p>
            <a:endParaRPr lang="es-CO" dirty="0"/>
          </a:p>
        </p:txBody>
      </p:sp>
      <p:sp>
        <p:nvSpPr>
          <p:cNvPr id="9" name="Marcador de número de diapositiva 8"/>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783804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4" name="Marcador de pie de página 3"/>
          <p:cNvSpPr>
            <a:spLocks noGrp="1"/>
          </p:cNvSpPr>
          <p:nvPr>
            <p:ph type="ftr" sz="quarter" idx="11"/>
          </p:nvPr>
        </p:nvSpPr>
        <p:spPr/>
        <p:txBody>
          <a:bodyPr/>
          <a:lstStyle/>
          <a:p>
            <a:endParaRPr lang="es-CO" dirty="0"/>
          </a:p>
        </p:txBody>
      </p:sp>
      <p:sp>
        <p:nvSpPr>
          <p:cNvPr id="5" name="Marcador de número de diapositiva 4"/>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2176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3" name="Marcador de pie de página 2"/>
          <p:cNvSpPr>
            <a:spLocks noGrp="1"/>
          </p:cNvSpPr>
          <p:nvPr>
            <p:ph type="ftr" sz="quarter" idx="11"/>
          </p:nvPr>
        </p:nvSpPr>
        <p:spPr/>
        <p:txBody>
          <a:bodyPr/>
          <a:lstStyle/>
          <a:p>
            <a:endParaRPr lang="es-CO" dirty="0"/>
          </a:p>
        </p:txBody>
      </p:sp>
      <p:sp>
        <p:nvSpPr>
          <p:cNvPr id="4" name="Marcador de número de diapositiva 3"/>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1183206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285080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79D03A0-4F05-42F7-9226-16668556CB17}" type="datetimeFigureOut">
              <a:rPr lang="es-CO" smtClean="0"/>
              <a:t>26/05/2025</a:t>
            </a:fld>
            <a:endParaRPr lang="es-CO" dirty="0"/>
          </a:p>
        </p:txBody>
      </p:sp>
      <p:sp>
        <p:nvSpPr>
          <p:cNvPr id="6" name="Marcador de pie de página 5"/>
          <p:cNvSpPr>
            <a:spLocks noGrp="1"/>
          </p:cNvSpPr>
          <p:nvPr>
            <p:ph type="ftr" sz="quarter" idx="11"/>
          </p:nvPr>
        </p:nvSpPr>
        <p:spPr/>
        <p:txBody>
          <a:bodyPr/>
          <a:lstStyle/>
          <a:p>
            <a:endParaRPr lang="es-CO" dirty="0"/>
          </a:p>
        </p:txBody>
      </p:sp>
      <p:sp>
        <p:nvSpPr>
          <p:cNvPr id="7" name="Marcador de número de diapositiva 6"/>
          <p:cNvSpPr>
            <a:spLocks noGrp="1"/>
          </p:cNvSpPr>
          <p:nvPr>
            <p:ph type="sldNum" sz="quarter" idx="12"/>
          </p:nvPr>
        </p:nvSpPr>
        <p:spPr/>
        <p:txBody>
          <a:bodyPr/>
          <a:lstStyle/>
          <a:p>
            <a:fld id="{C6EEF149-4A7C-46C9-AD70-E59013CA736B}" type="slidenum">
              <a:rPr lang="es-CO" smtClean="0"/>
              <a:t>‹Nº›</a:t>
            </a:fld>
            <a:endParaRPr lang="es-CO" dirty="0"/>
          </a:p>
        </p:txBody>
      </p:sp>
    </p:spTree>
    <p:extLst>
      <p:ext uri="{BB962C8B-B14F-4D97-AF65-F5344CB8AC3E}">
        <p14:creationId xmlns:p14="http://schemas.microsoft.com/office/powerpoint/2010/main" val="415693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D03A0-4F05-42F7-9226-16668556CB17}" type="datetimeFigureOut">
              <a:rPr lang="es-CO" smtClean="0"/>
              <a:t>26/05/2025</a:t>
            </a:fld>
            <a:endParaRPr lang="es-CO"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EF149-4A7C-46C9-AD70-E59013CA736B}" type="slidenum">
              <a:rPr lang="es-CO" smtClean="0"/>
              <a:t>‹Nº›</a:t>
            </a:fld>
            <a:endParaRPr lang="es-CO" dirty="0"/>
          </a:p>
        </p:txBody>
      </p:sp>
    </p:spTree>
    <p:extLst>
      <p:ext uri="{BB962C8B-B14F-4D97-AF65-F5344CB8AC3E}">
        <p14:creationId xmlns:p14="http://schemas.microsoft.com/office/powerpoint/2010/main" val="58403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0.png"/></Relationships>
</file>

<file path=ppt/slides/_rels/slide14.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0.png"/></Relationships>
</file>

<file path=ppt/slides/_rels/slide15.xml.rels><?xml version="1.0" encoding="UTF-8" standalone="yes"?>
<Relationships xmlns="http://schemas.openxmlformats.org/package/2006/relationships"><Relationship Id="rId3" Type="http://schemas.microsoft.com/office/2014/relationships/chartEx" Target="../charts/chartEx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microsoft.com/office/2014/relationships/chartEx" Target="../charts/chartEx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microsoft.com/office/2014/relationships/chartEx" Target="../charts/chartEx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microsoft.com/office/2014/relationships/chartEx" Target="../charts/chartEx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14/relationships/chartEx" Target="../charts/chartEx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4/relationships/chartEx" Target="../charts/chartEx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0.png"/></Relationships>
</file>

<file path=ppt/slides/_rels/slide21.xml.rels><?xml version="1.0" encoding="UTF-8" standalone="yes"?>
<Relationships xmlns="http://schemas.openxmlformats.org/package/2006/relationships"><Relationship Id="rId3" Type="http://schemas.microsoft.com/office/2014/relationships/chartEx" Target="../charts/chartEx10.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0.png"/></Relationships>
</file>

<file path=ppt/slides/_rels/slide22.xml.rels><?xml version="1.0" encoding="UTF-8" standalone="yes"?>
<Relationships xmlns="http://schemas.openxmlformats.org/package/2006/relationships"><Relationship Id="rId3" Type="http://schemas.microsoft.com/office/2014/relationships/chartEx" Target="../charts/chartEx11.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microsoft.com/office/2014/relationships/chartEx" Target="../charts/chartEx1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microsoft.com/office/2014/relationships/chartEx" Target="../charts/chartEx13.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microsoft.com/office/2014/relationships/chartEx" Target="../charts/chartEx14.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microsoft.com/office/2014/relationships/chartEx" Target="../charts/chartEx15.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microsoft.com/office/2014/relationships/chartEx" Target="../charts/chartEx16.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1.jp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sv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jpeg"/><Relationship Id="rId19" Type="http://schemas.openxmlformats.org/officeDocument/2006/relationships/image" Target="../media/image18.jpe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4F1E-8E06-3E94-B4A5-3D18050FDDB6}"/>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62B3AAB6-728B-00BE-A965-47F91C43B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ángulo 3">
            <a:extLst>
              <a:ext uri="{FF2B5EF4-FFF2-40B4-BE49-F238E27FC236}">
                <a16:creationId xmlns:a16="http://schemas.microsoft.com/office/drawing/2014/main" id="{DC61F2CD-4BF4-4B95-AB79-C1E681406B2C}"/>
              </a:ext>
            </a:extLst>
          </p:cNvPr>
          <p:cNvSpPr/>
          <p:nvPr/>
        </p:nvSpPr>
        <p:spPr>
          <a:xfrm>
            <a:off x="8089900" y="-1"/>
            <a:ext cx="4102100" cy="1091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7C0D8BED-C6F2-F437-2CF7-4FBD5284409F}"/>
              </a:ext>
            </a:extLst>
          </p:cNvPr>
          <p:cNvPicPr>
            <a:picLocks noChangeAspect="1"/>
          </p:cNvPicPr>
          <p:nvPr/>
        </p:nvPicPr>
        <p:blipFill rotWithShape="1">
          <a:blip r:embed="rId3">
            <a:extLst>
              <a:ext uri="{28A0092B-C50C-407E-A947-70E740481C1C}">
                <a14:useLocalDpi xmlns:a14="http://schemas.microsoft.com/office/drawing/2010/main" val="0"/>
              </a:ext>
            </a:extLst>
          </a:blip>
          <a:srcRect l="37745" t="25882" r="43137" b="58693"/>
          <a:stretch/>
        </p:blipFill>
        <p:spPr>
          <a:xfrm>
            <a:off x="1859685" y="1165062"/>
            <a:ext cx="8561788" cy="4317483"/>
          </a:xfrm>
          <a:prstGeom prst="rect">
            <a:avLst/>
          </a:prstGeom>
        </p:spPr>
      </p:pic>
    </p:spTree>
    <p:extLst>
      <p:ext uri="{BB962C8B-B14F-4D97-AF65-F5344CB8AC3E}">
        <p14:creationId xmlns:p14="http://schemas.microsoft.com/office/powerpoint/2010/main" val="3820405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FA501-B045-1B11-5C59-DA2D0589A48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7E5E7CB-ECAC-A0DC-E3DF-61460C459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a:extLst>
              <a:ext uri="{FF2B5EF4-FFF2-40B4-BE49-F238E27FC236}">
                <a16:creationId xmlns:a16="http://schemas.microsoft.com/office/drawing/2014/main" id="{1DF83E84-7C27-6314-3000-0101932C477A}"/>
              </a:ext>
            </a:extLst>
          </p:cNvPr>
          <p:cNvSpPr/>
          <p:nvPr/>
        </p:nvSpPr>
        <p:spPr>
          <a:xfrm>
            <a:off x="1933433" y="2933730"/>
            <a:ext cx="8325134" cy="9905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2F3780"/>
                </a:solidFill>
                <a:latin typeface="Montserrat" charset="0"/>
                <a:ea typeface="Montserrat" charset="0"/>
                <a:cs typeface="Montserrat" charset="0"/>
              </a:rPr>
              <a:t>METODOLOGÍA</a:t>
            </a:r>
          </a:p>
        </p:txBody>
      </p:sp>
    </p:spTree>
    <p:extLst>
      <p:ext uri="{BB962C8B-B14F-4D97-AF65-F5344CB8AC3E}">
        <p14:creationId xmlns:p14="http://schemas.microsoft.com/office/powerpoint/2010/main" val="3977970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954E-54DC-CBAF-9484-7D8632BD262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49F898C1-220B-AE8F-F883-3903F71A0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 y="0"/>
            <a:ext cx="12192000" cy="6858000"/>
          </a:xfrm>
          <a:prstGeom prst="rect">
            <a:avLst/>
          </a:prstGeom>
        </p:spPr>
      </p:pic>
      <p:graphicFrame>
        <p:nvGraphicFramePr>
          <p:cNvPr id="10" name="Diagrama 9">
            <a:extLst>
              <a:ext uri="{FF2B5EF4-FFF2-40B4-BE49-F238E27FC236}">
                <a16:creationId xmlns:a16="http://schemas.microsoft.com/office/drawing/2014/main" id="{DA4F3A56-23F0-73D9-2876-9994432150EA}"/>
              </a:ext>
            </a:extLst>
          </p:cNvPr>
          <p:cNvGraphicFramePr/>
          <p:nvPr>
            <p:extLst>
              <p:ext uri="{D42A27DB-BD31-4B8C-83A1-F6EECF244321}">
                <p14:modId xmlns:p14="http://schemas.microsoft.com/office/powerpoint/2010/main" val="163310807"/>
              </p:ext>
            </p:extLst>
          </p:nvPr>
        </p:nvGraphicFramePr>
        <p:xfrm>
          <a:off x="991738" y="933805"/>
          <a:ext cx="10208524" cy="5394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7164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9CFD-D92A-4D35-5ACA-579C08C6370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EC4537D-28EB-606B-9F1F-C0042BB92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6" name="Gráfico 25">
                <a:extLst>
                  <a:ext uri="{FF2B5EF4-FFF2-40B4-BE49-F238E27FC236}">
                    <a16:creationId xmlns:a16="http://schemas.microsoft.com/office/drawing/2014/main" id="{9BA8376D-0EAA-C356-37C4-1E8F64159B14}"/>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Gráfico 25">
                <a:extLst>
                  <a:ext uri="{FF2B5EF4-FFF2-40B4-BE49-F238E27FC236}">
                    <a16:creationId xmlns:a16="http://schemas.microsoft.com/office/drawing/2014/main" id="{9BA8376D-0EAA-C356-37C4-1E8F64159B14}"/>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sp>
        <p:nvSpPr>
          <p:cNvPr id="2" name="Rectángulo 1">
            <a:extLst>
              <a:ext uri="{FF2B5EF4-FFF2-40B4-BE49-F238E27FC236}">
                <a16:creationId xmlns:a16="http://schemas.microsoft.com/office/drawing/2014/main" id="{29A31D3F-B267-26A6-3028-E0BC447DC278}"/>
              </a:ext>
            </a:extLst>
          </p:cNvPr>
          <p:cNvSpPr/>
          <p:nvPr/>
        </p:nvSpPr>
        <p:spPr>
          <a:xfrm>
            <a:off x="1453711" y="859270"/>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NODOS</a:t>
            </a:r>
          </a:p>
        </p:txBody>
      </p:sp>
    </p:spTree>
    <p:extLst>
      <p:ext uri="{BB962C8B-B14F-4D97-AF65-F5344CB8AC3E}">
        <p14:creationId xmlns:p14="http://schemas.microsoft.com/office/powerpoint/2010/main" val="1080713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0F3D4-D55E-E988-F957-8852FC5EBB9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3B9F328-3D50-4029-F7E5-BD2595EBB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531C89EE-AC72-BCB2-1BF9-5291655EC74D}"/>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531C89EE-AC72-BCB2-1BF9-5291655EC74D}"/>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sp>
        <p:nvSpPr>
          <p:cNvPr id="2" name="Rectángulo 1">
            <a:extLst>
              <a:ext uri="{FF2B5EF4-FFF2-40B4-BE49-F238E27FC236}">
                <a16:creationId xmlns:a16="http://schemas.microsoft.com/office/drawing/2014/main" id="{C7E2E835-336E-3300-1284-9A534238ED22}"/>
              </a:ext>
            </a:extLst>
          </p:cNvPr>
          <p:cNvSpPr/>
          <p:nvPr/>
        </p:nvSpPr>
        <p:spPr>
          <a:xfrm>
            <a:off x="498368" y="1487067"/>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1 </a:t>
            </a:r>
          </a:p>
        </p:txBody>
      </p:sp>
    </p:spTree>
    <p:extLst>
      <p:ext uri="{BB962C8B-B14F-4D97-AF65-F5344CB8AC3E}">
        <p14:creationId xmlns:p14="http://schemas.microsoft.com/office/powerpoint/2010/main" val="19158647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C65F-B477-54FA-811C-AF3C8A6E3BB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74EF1F8-9965-866E-C022-8A8B7160A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C5CD8A73-2943-8374-8891-247758C8B386}"/>
                  </a:ext>
                </a:extLst>
              </p:cNvPr>
              <p:cNvGraphicFramePr/>
              <p:nvPr>
                <p:extLst>
                  <p:ext uri="{D42A27DB-BD31-4B8C-83A1-F6EECF244321}">
                    <p14:modId xmlns:p14="http://schemas.microsoft.com/office/powerpoint/2010/main" val="3151094108"/>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C5CD8A73-2943-8374-8891-247758C8B386}"/>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sp>
        <p:nvSpPr>
          <p:cNvPr id="17" name="Lágrima 16">
            <a:extLst>
              <a:ext uri="{FF2B5EF4-FFF2-40B4-BE49-F238E27FC236}">
                <a16:creationId xmlns:a16="http://schemas.microsoft.com/office/drawing/2014/main" id="{2BB6F578-51E2-FA79-6215-3B0056793887}"/>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Conector recto de flecha 20">
            <a:extLst>
              <a:ext uri="{FF2B5EF4-FFF2-40B4-BE49-F238E27FC236}">
                <a16:creationId xmlns:a16="http://schemas.microsoft.com/office/drawing/2014/main" id="{874487CD-4A5B-C591-47BB-70A60ACB0E25}"/>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022C1941-C889-619B-529D-ACD5CA20A3FD}"/>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sp>
        <p:nvSpPr>
          <p:cNvPr id="2" name="Rectángulo 1">
            <a:extLst>
              <a:ext uri="{FF2B5EF4-FFF2-40B4-BE49-F238E27FC236}">
                <a16:creationId xmlns:a16="http://schemas.microsoft.com/office/drawing/2014/main" id="{E6E4361E-2CFC-4DE6-9DBC-DE17FB4688A4}"/>
              </a:ext>
            </a:extLst>
          </p:cNvPr>
          <p:cNvSpPr/>
          <p:nvPr/>
        </p:nvSpPr>
        <p:spPr>
          <a:xfrm>
            <a:off x="498368" y="1487067"/>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1 </a:t>
            </a:r>
          </a:p>
        </p:txBody>
      </p:sp>
    </p:spTree>
    <p:extLst>
      <p:ext uri="{BB962C8B-B14F-4D97-AF65-F5344CB8AC3E}">
        <p14:creationId xmlns:p14="http://schemas.microsoft.com/office/powerpoint/2010/main" val="2522772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D4CF-F23F-DB44-C26C-43B8263E17F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BE1EE44-5EAB-B812-C3EE-7E80BBED6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0EEC07A2-10C2-F06A-3CBC-D390DF227725}"/>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0EEC07A2-10C2-F06A-3CBC-D390DF227725}"/>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sp>
        <p:nvSpPr>
          <p:cNvPr id="17" name="Lágrima 16">
            <a:extLst>
              <a:ext uri="{FF2B5EF4-FFF2-40B4-BE49-F238E27FC236}">
                <a16:creationId xmlns:a16="http://schemas.microsoft.com/office/drawing/2014/main" id="{9893B84C-84DA-B2C5-1E0C-1E78C8B05E2E}"/>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Conector recto de flecha 20">
            <a:extLst>
              <a:ext uri="{FF2B5EF4-FFF2-40B4-BE49-F238E27FC236}">
                <a16:creationId xmlns:a16="http://schemas.microsoft.com/office/drawing/2014/main" id="{1CF2580D-832C-5E09-0C74-39C48B036D0B}"/>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C6B6EFD0-0036-5471-4996-48492F43D8D8}"/>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sp>
        <p:nvSpPr>
          <p:cNvPr id="5" name="Rectángulo 4">
            <a:extLst>
              <a:ext uri="{FF2B5EF4-FFF2-40B4-BE49-F238E27FC236}">
                <a16:creationId xmlns:a16="http://schemas.microsoft.com/office/drawing/2014/main" id="{D1EDCD1B-9F79-7A9F-0ED5-FFC66D3D06F3}"/>
              </a:ext>
            </a:extLst>
          </p:cNvPr>
          <p:cNvSpPr/>
          <p:nvPr/>
        </p:nvSpPr>
        <p:spPr>
          <a:xfrm>
            <a:off x="7580526" y="1255055"/>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2 </a:t>
            </a:r>
          </a:p>
        </p:txBody>
      </p:sp>
    </p:spTree>
    <p:extLst>
      <p:ext uri="{BB962C8B-B14F-4D97-AF65-F5344CB8AC3E}">
        <p14:creationId xmlns:p14="http://schemas.microsoft.com/office/powerpoint/2010/main" val="340341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67DEC-784E-119B-004B-018EA4E3608F}"/>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7C02617-FEE0-3502-6B0A-E18540BD1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66D2FE2C-D9C9-5F15-E741-966F69B2B65E}"/>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66D2FE2C-D9C9-5F15-E741-966F69B2B65E}"/>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sp>
        <p:nvSpPr>
          <p:cNvPr id="17" name="Lágrima 16">
            <a:extLst>
              <a:ext uri="{FF2B5EF4-FFF2-40B4-BE49-F238E27FC236}">
                <a16:creationId xmlns:a16="http://schemas.microsoft.com/office/drawing/2014/main" id="{57CA6C52-6513-898D-5470-A0DE29A18FF3}"/>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1" name="Conector recto de flecha 20">
            <a:extLst>
              <a:ext uri="{FF2B5EF4-FFF2-40B4-BE49-F238E27FC236}">
                <a16:creationId xmlns:a16="http://schemas.microsoft.com/office/drawing/2014/main" id="{7ECC3FB1-4752-9D6D-C231-1D96DA23D66F}"/>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 name="Lágrima 1">
            <a:extLst>
              <a:ext uri="{FF2B5EF4-FFF2-40B4-BE49-F238E27FC236}">
                <a16:creationId xmlns:a16="http://schemas.microsoft.com/office/drawing/2014/main" id="{F1A1BC2F-388E-E1CA-5D4D-60AA3A80655D}"/>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 name="Conector recto de flecha 4">
            <a:extLst>
              <a:ext uri="{FF2B5EF4-FFF2-40B4-BE49-F238E27FC236}">
                <a16:creationId xmlns:a16="http://schemas.microsoft.com/office/drawing/2014/main" id="{DA3A6A0E-492D-009D-FA3F-0E364B3AA793}"/>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BA5CD612-8E1C-EED0-D851-3E1B507AFE8B}"/>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10" name="Rectángulo 9">
            <a:extLst>
              <a:ext uri="{FF2B5EF4-FFF2-40B4-BE49-F238E27FC236}">
                <a16:creationId xmlns:a16="http://schemas.microsoft.com/office/drawing/2014/main" id="{D00BC19D-6AD0-59B5-CE9A-9F7900070BC3}"/>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sp>
        <p:nvSpPr>
          <p:cNvPr id="12" name="Rectángulo 11">
            <a:extLst>
              <a:ext uri="{FF2B5EF4-FFF2-40B4-BE49-F238E27FC236}">
                <a16:creationId xmlns:a16="http://schemas.microsoft.com/office/drawing/2014/main" id="{F2A8165C-3FEA-0F2C-0B23-00F9EC33725F}"/>
              </a:ext>
            </a:extLst>
          </p:cNvPr>
          <p:cNvSpPr/>
          <p:nvPr/>
        </p:nvSpPr>
        <p:spPr>
          <a:xfrm>
            <a:off x="7580526" y="1255055"/>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2 </a:t>
            </a:r>
          </a:p>
        </p:txBody>
      </p:sp>
    </p:spTree>
    <p:extLst>
      <p:ext uri="{BB962C8B-B14F-4D97-AF65-F5344CB8AC3E}">
        <p14:creationId xmlns:p14="http://schemas.microsoft.com/office/powerpoint/2010/main" val="3474746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6F769-5475-92E4-A822-BC0DFFAE4CD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FD3D8D7-6348-3E45-6782-CECA6159C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2C72D932-007F-6839-E666-C328FDB5B344}"/>
                  </a:ext>
                </a:extLst>
              </p:cNvPr>
              <p:cNvGraphicFramePr/>
              <p:nvPr>
                <p:extLst>
                  <p:ext uri="{D42A27DB-BD31-4B8C-83A1-F6EECF244321}">
                    <p14:modId xmlns:p14="http://schemas.microsoft.com/office/powerpoint/2010/main" val="3362822324"/>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2C72D932-007F-6839-E666-C328FDB5B344}"/>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cxnSp>
        <p:nvCxnSpPr>
          <p:cNvPr id="2" name="Conector recto de flecha 1">
            <a:extLst>
              <a:ext uri="{FF2B5EF4-FFF2-40B4-BE49-F238E27FC236}">
                <a16:creationId xmlns:a16="http://schemas.microsoft.com/office/drawing/2014/main" id="{74288EE3-61CD-3F8D-94A0-06CD3BA37F0A}"/>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4" name="Lágrima 3">
            <a:extLst>
              <a:ext uri="{FF2B5EF4-FFF2-40B4-BE49-F238E27FC236}">
                <a16:creationId xmlns:a16="http://schemas.microsoft.com/office/drawing/2014/main" id="{907B56F0-379B-5A21-708A-9F11E7D268EB}"/>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Lágrima 4">
            <a:extLst>
              <a:ext uri="{FF2B5EF4-FFF2-40B4-BE49-F238E27FC236}">
                <a16:creationId xmlns:a16="http://schemas.microsoft.com/office/drawing/2014/main" id="{098362E5-F1EC-EF38-ABE9-1ADEE2D37E61}"/>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271932A2-95B3-6BB9-1737-054A4D2EE911}"/>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13" name="Conector recto de flecha 12">
            <a:extLst>
              <a:ext uri="{FF2B5EF4-FFF2-40B4-BE49-F238E27FC236}">
                <a16:creationId xmlns:a16="http://schemas.microsoft.com/office/drawing/2014/main" id="{76FE67D8-B22A-EC2F-FC4D-59015B799E6B}"/>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BBEC004A-98B8-D94B-0DE6-08F18AD96CDB}"/>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16" name="Rectángulo 15">
            <a:extLst>
              <a:ext uri="{FF2B5EF4-FFF2-40B4-BE49-F238E27FC236}">
                <a16:creationId xmlns:a16="http://schemas.microsoft.com/office/drawing/2014/main" id="{D68A4251-DC3E-2AA8-115F-33B9B77F52B2}"/>
              </a:ext>
            </a:extLst>
          </p:cNvPr>
          <p:cNvSpPr/>
          <p:nvPr/>
        </p:nvSpPr>
        <p:spPr>
          <a:xfrm>
            <a:off x="1286190" y="1223670"/>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3 </a:t>
            </a:r>
          </a:p>
        </p:txBody>
      </p:sp>
    </p:spTree>
    <p:extLst>
      <p:ext uri="{BB962C8B-B14F-4D97-AF65-F5344CB8AC3E}">
        <p14:creationId xmlns:p14="http://schemas.microsoft.com/office/powerpoint/2010/main" val="1101967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B6156-87E7-8CEF-06E5-EEBBBD1A77D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36F8539-5EAC-7CA3-6645-F9C986605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30AECCA0-2628-FD29-0004-999995AFCE1F}"/>
                  </a:ext>
                </a:extLst>
              </p:cNvPr>
              <p:cNvGraphicFramePr/>
              <p:nvPr>
                <p:extLst>
                  <p:ext uri="{D42A27DB-BD31-4B8C-83A1-F6EECF244321}">
                    <p14:modId xmlns:p14="http://schemas.microsoft.com/office/powerpoint/2010/main" val="695982606"/>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30AECCA0-2628-FD29-0004-999995AFCE1F}"/>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cxnSp>
        <p:nvCxnSpPr>
          <p:cNvPr id="2" name="Conector recto de flecha 1">
            <a:extLst>
              <a:ext uri="{FF2B5EF4-FFF2-40B4-BE49-F238E27FC236}">
                <a16:creationId xmlns:a16="http://schemas.microsoft.com/office/drawing/2014/main" id="{B2590E86-B9BD-7E21-4D60-7316C33135ED}"/>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4" name="Lágrima 3">
            <a:extLst>
              <a:ext uri="{FF2B5EF4-FFF2-40B4-BE49-F238E27FC236}">
                <a16:creationId xmlns:a16="http://schemas.microsoft.com/office/drawing/2014/main" id="{98B96CD4-7FC5-C823-A4C6-17ACC692D3BB}"/>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Lágrima 4">
            <a:extLst>
              <a:ext uri="{FF2B5EF4-FFF2-40B4-BE49-F238E27FC236}">
                <a16:creationId xmlns:a16="http://schemas.microsoft.com/office/drawing/2014/main" id="{E6BEED08-EFA5-E1A1-A986-9DA1F855170C}"/>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Lágrima 11">
            <a:extLst>
              <a:ext uri="{FF2B5EF4-FFF2-40B4-BE49-F238E27FC236}">
                <a16:creationId xmlns:a16="http://schemas.microsoft.com/office/drawing/2014/main" id="{C8315090-9306-B122-EFC3-B498BAB0AA7A}"/>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B286BCBE-0D92-D01E-0284-EA3EB4EED14E}"/>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11D43345-7C88-3387-3EBB-A70F0993D02C}"/>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16" name="Rectángulo 15">
            <a:extLst>
              <a:ext uri="{FF2B5EF4-FFF2-40B4-BE49-F238E27FC236}">
                <a16:creationId xmlns:a16="http://schemas.microsoft.com/office/drawing/2014/main" id="{E8E95983-B551-8C55-40AF-E2BB81FB94AE}"/>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17" name="Conector recto de flecha 16">
            <a:extLst>
              <a:ext uri="{FF2B5EF4-FFF2-40B4-BE49-F238E27FC236}">
                <a16:creationId xmlns:a16="http://schemas.microsoft.com/office/drawing/2014/main" id="{4E385150-5BC0-4887-2F99-DE26C92BB640}"/>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4090A5F8-D201-2AEF-2E76-BCC1B67B74FA}"/>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19" name="Rectángulo 18">
            <a:extLst>
              <a:ext uri="{FF2B5EF4-FFF2-40B4-BE49-F238E27FC236}">
                <a16:creationId xmlns:a16="http://schemas.microsoft.com/office/drawing/2014/main" id="{AC32C251-F611-A61E-241E-96A3CEB310B0}"/>
              </a:ext>
            </a:extLst>
          </p:cNvPr>
          <p:cNvSpPr/>
          <p:nvPr/>
        </p:nvSpPr>
        <p:spPr>
          <a:xfrm>
            <a:off x="1286190" y="1223670"/>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3 </a:t>
            </a:r>
          </a:p>
        </p:txBody>
      </p:sp>
    </p:spTree>
    <p:extLst>
      <p:ext uri="{BB962C8B-B14F-4D97-AF65-F5344CB8AC3E}">
        <p14:creationId xmlns:p14="http://schemas.microsoft.com/office/powerpoint/2010/main" val="3546362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1685-3D3C-505E-4831-438673E3251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A36379C-99E8-8B11-3985-179E36C2E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24BE1BA5-71AD-D8C0-42FA-70EDF980236A}"/>
                  </a:ext>
                </a:extLst>
              </p:cNvPr>
              <p:cNvGraphicFramePr/>
              <p:nvPr>
                <p:extLst>
                  <p:ext uri="{D42A27DB-BD31-4B8C-83A1-F6EECF244321}">
                    <p14:modId xmlns:p14="http://schemas.microsoft.com/office/powerpoint/2010/main" val="2803899694"/>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24BE1BA5-71AD-D8C0-42FA-70EDF980236A}"/>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cxnSp>
        <p:nvCxnSpPr>
          <p:cNvPr id="2" name="Conector recto de flecha 1">
            <a:extLst>
              <a:ext uri="{FF2B5EF4-FFF2-40B4-BE49-F238E27FC236}">
                <a16:creationId xmlns:a16="http://schemas.microsoft.com/office/drawing/2014/main" id="{AA542D8C-F113-B927-3340-9358C20FC2F2}"/>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4" name="Lágrima 3">
            <a:extLst>
              <a:ext uri="{FF2B5EF4-FFF2-40B4-BE49-F238E27FC236}">
                <a16:creationId xmlns:a16="http://schemas.microsoft.com/office/drawing/2014/main" id="{33BCA958-B76E-B276-795F-86B6BE02348C}"/>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Lágrima 4">
            <a:extLst>
              <a:ext uri="{FF2B5EF4-FFF2-40B4-BE49-F238E27FC236}">
                <a16:creationId xmlns:a16="http://schemas.microsoft.com/office/drawing/2014/main" id="{4D23BBFA-1D60-F5A7-E86A-3FF88165B7B6}"/>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Lágrima 11">
            <a:extLst>
              <a:ext uri="{FF2B5EF4-FFF2-40B4-BE49-F238E27FC236}">
                <a16:creationId xmlns:a16="http://schemas.microsoft.com/office/drawing/2014/main" id="{C2DF53C1-0251-91A2-2ACB-3C2225CB35C2}"/>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CD4EAC87-F652-D627-422F-B5ECB276AFE7}"/>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495C8D9B-AAA2-2BE6-D656-A511016F0CB4}"/>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17" name="Conector recto de flecha 16">
            <a:extLst>
              <a:ext uri="{FF2B5EF4-FFF2-40B4-BE49-F238E27FC236}">
                <a16:creationId xmlns:a16="http://schemas.microsoft.com/office/drawing/2014/main" id="{3822C815-C339-2A64-B57D-8AA91AA7A488}"/>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a:extLst>
              <a:ext uri="{FF2B5EF4-FFF2-40B4-BE49-F238E27FC236}">
                <a16:creationId xmlns:a16="http://schemas.microsoft.com/office/drawing/2014/main" id="{BFC905DC-A19D-0D18-CA8A-4BF7A8FF3305}"/>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19" name="Rectángulo 18">
            <a:extLst>
              <a:ext uri="{FF2B5EF4-FFF2-40B4-BE49-F238E27FC236}">
                <a16:creationId xmlns:a16="http://schemas.microsoft.com/office/drawing/2014/main" id="{531E93C5-2D03-FC93-3FE9-29E9720F1232}"/>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20" name="Rectángulo 19">
            <a:extLst>
              <a:ext uri="{FF2B5EF4-FFF2-40B4-BE49-F238E27FC236}">
                <a16:creationId xmlns:a16="http://schemas.microsoft.com/office/drawing/2014/main" id="{AB1F09D7-6CE1-F11D-0D2E-8DC28D7BD260}"/>
              </a:ext>
            </a:extLst>
          </p:cNvPr>
          <p:cNvSpPr/>
          <p:nvPr/>
        </p:nvSpPr>
        <p:spPr>
          <a:xfrm>
            <a:off x="1766040" y="109404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4 </a:t>
            </a:r>
          </a:p>
        </p:txBody>
      </p:sp>
    </p:spTree>
    <p:extLst>
      <p:ext uri="{BB962C8B-B14F-4D97-AF65-F5344CB8AC3E}">
        <p14:creationId xmlns:p14="http://schemas.microsoft.com/office/powerpoint/2010/main" val="597203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689677A-C490-81B4-1E44-C59F6C2E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ángulo 3">
            <a:extLst>
              <a:ext uri="{FF2B5EF4-FFF2-40B4-BE49-F238E27FC236}">
                <a16:creationId xmlns:a16="http://schemas.microsoft.com/office/drawing/2014/main" id="{110D6399-5F40-8344-0EAC-70C283E542F7}"/>
              </a:ext>
            </a:extLst>
          </p:cNvPr>
          <p:cNvSpPr/>
          <p:nvPr/>
        </p:nvSpPr>
        <p:spPr>
          <a:xfrm>
            <a:off x="8089900" y="-1"/>
            <a:ext cx="4102100" cy="1091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12DAD143-59CA-149D-8F2F-9ECA7DE08B88}"/>
              </a:ext>
            </a:extLst>
          </p:cNvPr>
          <p:cNvPicPr>
            <a:picLocks noChangeAspect="1"/>
          </p:cNvPicPr>
          <p:nvPr/>
        </p:nvPicPr>
        <p:blipFill rotWithShape="1">
          <a:blip r:embed="rId3">
            <a:extLst>
              <a:ext uri="{28A0092B-C50C-407E-A947-70E740481C1C}">
                <a14:useLocalDpi xmlns:a14="http://schemas.microsoft.com/office/drawing/2010/main" val="0"/>
              </a:ext>
            </a:extLst>
          </a:blip>
          <a:srcRect l="37745" t="25882" r="43137" b="58693"/>
          <a:stretch/>
        </p:blipFill>
        <p:spPr>
          <a:xfrm>
            <a:off x="711334" y="1961449"/>
            <a:ext cx="5257286" cy="2651110"/>
          </a:xfrm>
          <a:prstGeom prst="rect">
            <a:avLst/>
          </a:prstGeom>
        </p:spPr>
      </p:pic>
      <p:cxnSp>
        <p:nvCxnSpPr>
          <p:cNvPr id="7" name="Conector recto 6">
            <a:extLst>
              <a:ext uri="{FF2B5EF4-FFF2-40B4-BE49-F238E27FC236}">
                <a16:creationId xmlns:a16="http://schemas.microsoft.com/office/drawing/2014/main" id="{0F35E65D-D3B2-1278-63EE-7787FE4F100B}"/>
              </a:ext>
            </a:extLst>
          </p:cNvPr>
          <p:cNvCxnSpPr>
            <a:cxnSpLocks/>
          </p:cNvCxnSpPr>
          <p:nvPr/>
        </p:nvCxnSpPr>
        <p:spPr>
          <a:xfrm>
            <a:off x="5968620" y="1282890"/>
            <a:ext cx="0" cy="4312898"/>
          </a:xfrm>
          <a:prstGeom prst="line">
            <a:avLst/>
          </a:prstGeom>
          <a:ln>
            <a:solidFill>
              <a:srgbClr val="5C8586"/>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E21D9726-E1D7-CC98-920E-3FB526199116}"/>
              </a:ext>
            </a:extLst>
          </p:cNvPr>
          <p:cNvSpPr/>
          <p:nvPr/>
        </p:nvSpPr>
        <p:spPr>
          <a:xfrm>
            <a:off x="6223381" y="1961449"/>
            <a:ext cx="5240038" cy="31662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a:extLst>
              <a:ext uri="{FF2B5EF4-FFF2-40B4-BE49-F238E27FC236}">
                <a16:creationId xmlns:a16="http://schemas.microsoft.com/office/drawing/2014/main" id="{96146F5A-C888-C102-D944-5ACA6D1FA388}"/>
              </a:ext>
            </a:extLst>
          </p:cNvPr>
          <p:cNvSpPr txBox="1"/>
          <p:nvPr/>
        </p:nvSpPr>
        <p:spPr>
          <a:xfrm>
            <a:off x="6331586" y="2521841"/>
            <a:ext cx="5023627" cy="2045496"/>
          </a:xfrm>
          <a:prstGeom prst="rect">
            <a:avLst/>
          </a:prstGeom>
          <a:noFill/>
        </p:spPr>
        <p:txBody>
          <a:bodyPr wrap="square">
            <a:spAutoFit/>
          </a:bodyPr>
          <a:lstStyle/>
          <a:p>
            <a:pPr algn="ctr">
              <a:lnSpc>
                <a:spcPct val="107000"/>
              </a:lnSpc>
              <a:spcAft>
                <a:spcPts val="800"/>
              </a:spcAft>
              <a:defRPr/>
            </a:pPr>
            <a:r>
              <a:rPr lang="es-CO" sz="2400" b="1" dirty="0">
                <a:solidFill>
                  <a:srgbClr val="2F3780"/>
                </a:solidFill>
                <a:latin typeface="Montserrat" charset="0"/>
              </a:rPr>
              <a:t>CONSTRUYENDO EL FUTURO DE LAS CIENCIAS ANIMALES EN COLOMBIA</a:t>
            </a:r>
            <a:br>
              <a:rPr lang="es-CO" sz="2400" b="1" dirty="0">
                <a:solidFill>
                  <a:srgbClr val="2F3780"/>
                </a:solidFill>
                <a:latin typeface="Montserrat" charset="0"/>
              </a:rPr>
            </a:br>
            <a:r>
              <a:rPr lang="es-CO" sz="2400" i="1" dirty="0">
                <a:solidFill>
                  <a:srgbClr val="2F3780"/>
                </a:solidFill>
                <a:latin typeface="Montserrat" charset="0"/>
              </a:rPr>
              <a:t>“Una normativa que responda a las nuevas realidades”</a:t>
            </a:r>
          </a:p>
        </p:txBody>
      </p:sp>
    </p:spTree>
    <p:extLst>
      <p:ext uri="{BB962C8B-B14F-4D97-AF65-F5344CB8AC3E}">
        <p14:creationId xmlns:p14="http://schemas.microsoft.com/office/powerpoint/2010/main" val="2289690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15C05-B9CA-5FD6-6CF8-BE8D9690C7A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FDFAF5B-AC6C-0DE9-A284-8FA051DDB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13A93B6E-1253-C6D9-B0D6-2DC7E705DCC0}"/>
                  </a:ext>
                </a:extLst>
              </p:cNvPr>
              <p:cNvGraphicFramePr/>
              <p:nvPr>
                <p:extLst>
                  <p:ext uri="{D42A27DB-BD31-4B8C-83A1-F6EECF244321}">
                    <p14:modId xmlns:p14="http://schemas.microsoft.com/office/powerpoint/2010/main" val="2787072107"/>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13A93B6E-1253-C6D9-B0D6-2DC7E705DCC0}"/>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cxnSp>
        <p:nvCxnSpPr>
          <p:cNvPr id="2" name="Conector recto de flecha 1">
            <a:extLst>
              <a:ext uri="{FF2B5EF4-FFF2-40B4-BE49-F238E27FC236}">
                <a16:creationId xmlns:a16="http://schemas.microsoft.com/office/drawing/2014/main" id="{F35107A5-EA54-BAD2-71EF-52A42680B0B8}"/>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4" name="Lágrima 3">
            <a:extLst>
              <a:ext uri="{FF2B5EF4-FFF2-40B4-BE49-F238E27FC236}">
                <a16:creationId xmlns:a16="http://schemas.microsoft.com/office/drawing/2014/main" id="{8EC21099-B646-380B-ECDD-D1D1E5D2320C}"/>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Lágrima 4">
            <a:extLst>
              <a:ext uri="{FF2B5EF4-FFF2-40B4-BE49-F238E27FC236}">
                <a16:creationId xmlns:a16="http://schemas.microsoft.com/office/drawing/2014/main" id="{C22D6173-CD96-CDE6-E37E-5A3690F5FB35}"/>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Lágrima 11">
            <a:extLst>
              <a:ext uri="{FF2B5EF4-FFF2-40B4-BE49-F238E27FC236}">
                <a16:creationId xmlns:a16="http://schemas.microsoft.com/office/drawing/2014/main" id="{3DC11F56-BF0D-5934-522D-08F132258D91}"/>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6C62DC89-E608-4CDA-B885-9F263D1AF904}"/>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6" name="Lágrima 15">
            <a:extLst>
              <a:ext uri="{FF2B5EF4-FFF2-40B4-BE49-F238E27FC236}">
                <a16:creationId xmlns:a16="http://schemas.microsoft.com/office/drawing/2014/main" id="{8737E040-DC2C-9142-D1DB-1D91A164EE7F}"/>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 name="Conector recto de flecha 17">
            <a:extLst>
              <a:ext uri="{FF2B5EF4-FFF2-40B4-BE49-F238E27FC236}">
                <a16:creationId xmlns:a16="http://schemas.microsoft.com/office/drawing/2014/main" id="{FD9B8338-0B7E-EE49-0D6B-0BAAB6DCB05F}"/>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27B28010-B02A-0526-1BF5-EE9A02E658B5}"/>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sp>
        <p:nvSpPr>
          <p:cNvPr id="17" name="Rectángulo 16">
            <a:extLst>
              <a:ext uri="{FF2B5EF4-FFF2-40B4-BE49-F238E27FC236}">
                <a16:creationId xmlns:a16="http://schemas.microsoft.com/office/drawing/2014/main" id="{C6D8B839-A4DA-9289-AFB2-96047EB07A6F}"/>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19" name="Conector recto de flecha 18">
            <a:extLst>
              <a:ext uri="{FF2B5EF4-FFF2-40B4-BE49-F238E27FC236}">
                <a16:creationId xmlns:a16="http://schemas.microsoft.com/office/drawing/2014/main" id="{313C3795-2064-07BB-9768-FFF484A16AF1}"/>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D0E88D55-4B23-0469-9598-F922F32621B2}"/>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2" name="Rectángulo 21">
            <a:extLst>
              <a:ext uri="{FF2B5EF4-FFF2-40B4-BE49-F238E27FC236}">
                <a16:creationId xmlns:a16="http://schemas.microsoft.com/office/drawing/2014/main" id="{1875FADE-F898-245D-E519-76FD10F13DEE}"/>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24" name="Rectángulo 23">
            <a:extLst>
              <a:ext uri="{FF2B5EF4-FFF2-40B4-BE49-F238E27FC236}">
                <a16:creationId xmlns:a16="http://schemas.microsoft.com/office/drawing/2014/main" id="{017A373D-C6B0-A2FA-7F8A-6FDC655B5692}"/>
              </a:ext>
            </a:extLst>
          </p:cNvPr>
          <p:cNvSpPr/>
          <p:nvPr/>
        </p:nvSpPr>
        <p:spPr>
          <a:xfrm>
            <a:off x="1766040" y="109404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4 </a:t>
            </a:r>
          </a:p>
        </p:txBody>
      </p:sp>
    </p:spTree>
    <p:extLst>
      <p:ext uri="{BB962C8B-B14F-4D97-AF65-F5344CB8AC3E}">
        <p14:creationId xmlns:p14="http://schemas.microsoft.com/office/powerpoint/2010/main" val="1898090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D2D37-EFE7-846F-9FD1-9C5E8FA1461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28A2145-72E3-CB72-570A-5868E2FB9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15" name="Gráfico 14">
                <a:extLst>
                  <a:ext uri="{FF2B5EF4-FFF2-40B4-BE49-F238E27FC236}">
                    <a16:creationId xmlns:a16="http://schemas.microsoft.com/office/drawing/2014/main" id="{83B3B521-9139-7C2C-5C3D-FAC0017DFA46}"/>
                  </a:ext>
                </a:extLst>
              </p:cNvPr>
              <p:cNvGraphicFramePr/>
              <p:nvPr>
                <p:extLst>
                  <p:ext uri="{D42A27DB-BD31-4B8C-83A1-F6EECF244321}">
                    <p14:modId xmlns:p14="http://schemas.microsoft.com/office/powerpoint/2010/main" val="2536046208"/>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5" name="Gráfico 14">
                <a:extLst>
                  <a:ext uri="{FF2B5EF4-FFF2-40B4-BE49-F238E27FC236}">
                    <a16:creationId xmlns:a16="http://schemas.microsoft.com/office/drawing/2014/main" id="{83B3B521-9139-7C2C-5C3D-FAC0017DFA46}"/>
                  </a:ext>
                </a:extLst>
              </p:cNvPr>
              <p:cNvPicPr>
                <a:picLocks noGrp="1" noRot="1" noChangeAspect="1" noMove="1" noResize="1" noEditPoints="1" noAdjustHandles="1" noChangeArrowheads="1" noChangeShapeType="1"/>
              </p:cNvPicPr>
              <p:nvPr/>
            </p:nvPicPr>
            <p:blipFill>
              <a:blip r:embed="rId6"/>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0F8792D1-6A98-39D7-0D48-F84D108E5EA8}"/>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DB6E5227-8D45-DDAE-F851-0492F8D63CE9}"/>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C82C244F-6064-436F-1356-D6948388FA83}"/>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E8458389-1235-88E9-ECA7-17FA52E0128F}"/>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A176D82A-D621-18E8-5854-81C0F7E01E42}"/>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Rectángulo 18">
            <a:extLst>
              <a:ext uri="{FF2B5EF4-FFF2-40B4-BE49-F238E27FC236}">
                <a16:creationId xmlns:a16="http://schemas.microsoft.com/office/drawing/2014/main" id="{E8062FC9-87D9-6D18-53D3-FD594938A747}"/>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20" name="Conector recto de flecha 19">
            <a:extLst>
              <a:ext uri="{FF2B5EF4-FFF2-40B4-BE49-F238E27FC236}">
                <a16:creationId xmlns:a16="http://schemas.microsoft.com/office/drawing/2014/main" id="{7EA8DB93-3EC0-4468-934F-2D01FA726ACE}"/>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E38826BB-86C8-392E-FF8C-60BF221ED7C8}"/>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2" name="Rectángulo 21">
            <a:extLst>
              <a:ext uri="{FF2B5EF4-FFF2-40B4-BE49-F238E27FC236}">
                <a16:creationId xmlns:a16="http://schemas.microsoft.com/office/drawing/2014/main" id="{DD3A276E-B94F-948A-75B5-4F76C1994518}"/>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24" name="Rectángulo 23">
            <a:extLst>
              <a:ext uri="{FF2B5EF4-FFF2-40B4-BE49-F238E27FC236}">
                <a16:creationId xmlns:a16="http://schemas.microsoft.com/office/drawing/2014/main" id="{EB43B192-DD4D-E8FA-689F-ABFD291A4D6D}"/>
              </a:ext>
            </a:extLst>
          </p:cNvPr>
          <p:cNvSpPr/>
          <p:nvPr/>
        </p:nvSpPr>
        <p:spPr>
          <a:xfrm>
            <a:off x="2115273" y="5679544"/>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5 </a:t>
            </a:r>
          </a:p>
        </p:txBody>
      </p:sp>
      <p:cxnSp>
        <p:nvCxnSpPr>
          <p:cNvPr id="7" name="Conector recto de flecha 6">
            <a:extLst>
              <a:ext uri="{FF2B5EF4-FFF2-40B4-BE49-F238E27FC236}">
                <a16:creationId xmlns:a16="http://schemas.microsoft.com/office/drawing/2014/main" id="{4428BD59-88A7-E52B-BCDE-1B97A7D5EC40}"/>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8" name="Lágrima 7">
            <a:extLst>
              <a:ext uri="{FF2B5EF4-FFF2-40B4-BE49-F238E27FC236}">
                <a16:creationId xmlns:a16="http://schemas.microsoft.com/office/drawing/2014/main" id="{2E05BEAD-43E9-25EF-718B-8C70D5E28D38}"/>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97664CFA-AA7A-0658-DBAB-1AAD19C28519}"/>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spTree>
    <p:extLst>
      <p:ext uri="{BB962C8B-B14F-4D97-AF65-F5344CB8AC3E}">
        <p14:creationId xmlns:p14="http://schemas.microsoft.com/office/powerpoint/2010/main" val="3279472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AF4D-5C95-3024-87A8-37F4F1CE2E5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772BEB2-44E4-CAEC-7980-0D85B4E8F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3" name="Gráfico 22">
                <a:extLst>
                  <a:ext uri="{FF2B5EF4-FFF2-40B4-BE49-F238E27FC236}">
                    <a16:creationId xmlns:a16="http://schemas.microsoft.com/office/drawing/2014/main" id="{A412BE3E-FFCD-94E5-6859-1D57BD4979D1}"/>
                  </a:ext>
                </a:extLst>
              </p:cNvPr>
              <p:cNvGraphicFramePr/>
              <p:nvPr>
                <p:extLst>
                  <p:ext uri="{D42A27DB-BD31-4B8C-83A1-F6EECF244321}">
                    <p14:modId xmlns:p14="http://schemas.microsoft.com/office/powerpoint/2010/main" val="243117130"/>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3" name="Gráfico 22">
                <a:extLst>
                  <a:ext uri="{FF2B5EF4-FFF2-40B4-BE49-F238E27FC236}">
                    <a16:creationId xmlns:a16="http://schemas.microsoft.com/office/drawing/2014/main" id="{A412BE3E-FFCD-94E5-6859-1D57BD4979D1}"/>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6B0F1427-C6E5-A0AB-FE2C-3A657F7D8DC1}"/>
              </a:ext>
            </a:extLst>
          </p:cNvPr>
          <p:cNvCxnSpPr>
            <a:cxnSpLocks/>
          </p:cNvCxnSpPr>
          <p:nvPr/>
        </p:nvCxnSpPr>
        <p:spPr>
          <a:xfrm flipH="1" flipV="1">
            <a:off x="2646947" y="2869826"/>
            <a:ext cx="29683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64295416-84D0-E27C-434D-AA7C49587FFB}"/>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5E2ED0FD-590B-A7D2-6EF0-5AFED169D638}"/>
              </a:ext>
            </a:extLst>
          </p:cNvPr>
          <p:cNvCxnSpPr/>
          <p:nvPr/>
        </p:nvCxnSpPr>
        <p:spPr>
          <a:xfrm flipH="1">
            <a:off x="2646947" y="3787315"/>
            <a:ext cx="2654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E437617B-A79E-0127-C17E-6C928140F581}"/>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B79191F5-4897-E9DA-B5E4-9797E7408CDE}"/>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Lágrima 18">
            <a:extLst>
              <a:ext uri="{FF2B5EF4-FFF2-40B4-BE49-F238E27FC236}">
                <a16:creationId xmlns:a16="http://schemas.microsoft.com/office/drawing/2014/main" id="{D9135626-A27A-D9B8-7A9B-AEC78EDFC7F0}"/>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0" name="Conector recto de flecha 19">
            <a:extLst>
              <a:ext uri="{FF2B5EF4-FFF2-40B4-BE49-F238E27FC236}">
                <a16:creationId xmlns:a16="http://schemas.microsoft.com/office/drawing/2014/main" id="{A23E29D3-A012-BAB2-B1A0-A0A706763A6F}"/>
              </a:ext>
            </a:extLst>
          </p:cNvPr>
          <p:cNvCxnSpPr>
            <a:cxnSpLocks/>
            <a:stCxn id="19" idx="7"/>
          </p:cNvCxnSpPr>
          <p:nvPr/>
        </p:nvCxnSpPr>
        <p:spPr>
          <a:xfrm flipH="1">
            <a:off x="2646947" y="4126318"/>
            <a:ext cx="3035463" cy="458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612405F7-142B-B09E-7579-C7D72ADA7BB2}"/>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NEIVA (Región Amazónica)</a:t>
            </a:r>
            <a:endParaRPr lang="es-CO" sz="1400" dirty="0">
              <a:solidFill>
                <a:srgbClr val="2F3780"/>
              </a:solidFill>
              <a:latin typeface="Montserrat" panose="00000500000000000000" pitchFamily="2" charset="0"/>
            </a:endParaRPr>
          </a:p>
        </p:txBody>
      </p:sp>
      <p:sp>
        <p:nvSpPr>
          <p:cNvPr id="15" name="Rectángulo 14">
            <a:extLst>
              <a:ext uri="{FF2B5EF4-FFF2-40B4-BE49-F238E27FC236}">
                <a16:creationId xmlns:a16="http://schemas.microsoft.com/office/drawing/2014/main" id="{3A142625-BAAE-B12C-63BC-14248940D4BA}"/>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22" name="Conector recto de flecha 21">
            <a:extLst>
              <a:ext uri="{FF2B5EF4-FFF2-40B4-BE49-F238E27FC236}">
                <a16:creationId xmlns:a16="http://schemas.microsoft.com/office/drawing/2014/main" id="{90ACBFEA-4A3E-0A6F-5425-70C96875968A}"/>
              </a:ext>
            </a:extLst>
          </p:cNvPr>
          <p:cNvCxnSpPr>
            <a:cxnSpLocks/>
          </p:cNvCxnSpPr>
          <p:nvPr/>
        </p:nvCxnSpPr>
        <p:spPr>
          <a:xfrm>
            <a:off x="6283499" y="3574508"/>
            <a:ext cx="28468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E1928D38-3A05-7F95-EEE4-4309AC5B7C31}"/>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5" name="Rectángulo 24">
            <a:extLst>
              <a:ext uri="{FF2B5EF4-FFF2-40B4-BE49-F238E27FC236}">
                <a16:creationId xmlns:a16="http://schemas.microsoft.com/office/drawing/2014/main" id="{30B932BC-B9BE-B0C4-4E07-D744D955B98B}"/>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29" name="Rectángulo 28">
            <a:extLst>
              <a:ext uri="{FF2B5EF4-FFF2-40B4-BE49-F238E27FC236}">
                <a16:creationId xmlns:a16="http://schemas.microsoft.com/office/drawing/2014/main" id="{8388E90E-CA0D-AE8A-5955-177B249D814E}"/>
              </a:ext>
            </a:extLst>
          </p:cNvPr>
          <p:cNvSpPr/>
          <p:nvPr/>
        </p:nvSpPr>
        <p:spPr>
          <a:xfrm>
            <a:off x="2115273" y="5679544"/>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5 </a:t>
            </a:r>
          </a:p>
        </p:txBody>
      </p:sp>
      <p:sp>
        <p:nvSpPr>
          <p:cNvPr id="7" name="Rectángulo 6">
            <a:extLst>
              <a:ext uri="{FF2B5EF4-FFF2-40B4-BE49-F238E27FC236}">
                <a16:creationId xmlns:a16="http://schemas.microsoft.com/office/drawing/2014/main" id="{B2C4284C-303D-E449-6C4C-C8362BE14A79}"/>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cxnSp>
        <p:nvCxnSpPr>
          <p:cNvPr id="8" name="Conector recto de flecha 7">
            <a:extLst>
              <a:ext uri="{FF2B5EF4-FFF2-40B4-BE49-F238E27FC236}">
                <a16:creationId xmlns:a16="http://schemas.microsoft.com/office/drawing/2014/main" id="{A6957DB4-A3EB-324F-29AE-1BB79DC57C9A}"/>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9" name="Lágrima 8">
            <a:extLst>
              <a:ext uri="{FF2B5EF4-FFF2-40B4-BE49-F238E27FC236}">
                <a16:creationId xmlns:a16="http://schemas.microsoft.com/office/drawing/2014/main" id="{C5B794C8-2E69-8ECC-8ED9-E28C6A9ADE7E}"/>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90705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02A7E-7DDA-056C-1C1B-BA1182E8AE34}"/>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AE7727C-37F1-ACFA-069F-645A06123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6" name="Gráfico 25">
                <a:extLst>
                  <a:ext uri="{FF2B5EF4-FFF2-40B4-BE49-F238E27FC236}">
                    <a16:creationId xmlns:a16="http://schemas.microsoft.com/office/drawing/2014/main" id="{3FFB2CC1-5C48-87F0-98A2-45E4A6410600}"/>
                  </a:ext>
                </a:extLst>
              </p:cNvPr>
              <p:cNvGraphicFramePr/>
              <p:nvPr>
                <p:extLst>
                  <p:ext uri="{D42A27DB-BD31-4B8C-83A1-F6EECF244321}">
                    <p14:modId xmlns:p14="http://schemas.microsoft.com/office/powerpoint/2010/main" val="1045391869"/>
                  </p:ext>
                </p:extLst>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Gráfico 25">
                <a:extLst>
                  <a:ext uri="{FF2B5EF4-FFF2-40B4-BE49-F238E27FC236}">
                    <a16:creationId xmlns:a16="http://schemas.microsoft.com/office/drawing/2014/main" id="{3FFB2CC1-5C48-87F0-98A2-45E4A6410600}"/>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3DA6E099-287E-C5E8-E4AE-ED41885BA58C}"/>
              </a:ext>
            </a:extLst>
          </p:cNvPr>
          <p:cNvCxnSpPr>
            <a:cxnSpLocks/>
          </p:cNvCxnSpPr>
          <p:nvPr/>
        </p:nvCxnSpPr>
        <p:spPr>
          <a:xfrm flipH="1" flipV="1">
            <a:off x="2646947" y="2869826"/>
            <a:ext cx="29683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5F5D4FB3-6C13-C1E4-0148-32D763FFE98B}"/>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3BEA7F26-DE84-BD4E-CCC5-A6516520387E}"/>
              </a:ext>
            </a:extLst>
          </p:cNvPr>
          <p:cNvCxnSpPr/>
          <p:nvPr/>
        </p:nvCxnSpPr>
        <p:spPr>
          <a:xfrm flipH="1">
            <a:off x="2646947" y="3787315"/>
            <a:ext cx="265496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23133C8C-2F90-F876-7BEC-CD624FA98E6A}"/>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BBCFCDD3-A065-50AA-341D-C2A326EF0103}"/>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id="{0C6F66E9-F5AB-FB73-CCE7-8599BCFBC4E6}"/>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22" name="Conector recto de flecha 21">
            <a:extLst>
              <a:ext uri="{FF2B5EF4-FFF2-40B4-BE49-F238E27FC236}">
                <a16:creationId xmlns:a16="http://schemas.microsoft.com/office/drawing/2014/main" id="{21C81B4E-E856-DFC9-2991-D8BBF5A88D18}"/>
              </a:ext>
            </a:extLst>
          </p:cNvPr>
          <p:cNvCxnSpPr>
            <a:cxnSpLocks/>
          </p:cNvCxnSpPr>
          <p:nvPr/>
        </p:nvCxnSpPr>
        <p:spPr>
          <a:xfrm>
            <a:off x="6283499" y="3574508"/>
            <a:ext cx="28468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49897CD8-F116-C636-5098-D2B0904D6EFB}"/>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4" name="Rectángulo 23">
            <a:extLst>
              <a:ext uri="{FF2B5EF4-FFF2-40B4-BE49-F238E27FC236}">
                <a16:creationId xmlns:a16="http://schemas.microsoft.com/office/drawing/2014/main" id="{A4494E8A-F639-61AC-7B0C-D12D395C1E82}"/>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27" name="Rectángulo 26">
            <a:extLst>
              <a:ext uri="{FF2B5EF4-FFF2-40B4-BE49-F238E27FC236}">
                <a16:creationId xmlns:a16="http://schemas.microsoft.com/office/drawing/2014/main" id="{BED7791B-4550-00EA-2319-0E1FD6E92881}"/>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FLORENCIA (Región Amazónica)</a:t>
            </a:r>
            <a:endParaRPr lang="es-CO" sz="1400" dirty="0">
              <a:solidFill>
                <a:srgbClr val="2F3780"/>
              </a:solidFill>
              <a:latin typeface="Montserrat" panose="00000500000000000000" pitchFamily="2" charset="0"/>
            </a:endParaRPr>
          </a:p>
        </p:txBody>
      </p:sp>
      <p:sp>
        <p:nvSpPr>
          <p:cNvPr id="28" name="Rectángulo 27">
            <a:extLst>
              <a:ext uri="{FF2B5EF4-FFF2-40B4-BE49-F238E27FC236}">
                <a16:creationId xmlns:a16="http://schemas.microsoft.com/office/drawing/2014/main" id="{D90F4C5D-4ACB-8392-0D67-B5B1690FF438}"/>
              </a:ext>
            </a:extLst>
          </p:cNvPr>
          <p:cNvSpPr/>
          <p:nvPr/>
        </p:nvSpPr>
        <p:spPr>
          <a:xfrm>
            <a:off x="1396853" y="125103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6 </a:t>
            </a:r>
          </a:p>
        </p:txBody>
      </p:sp>
      <p:sp>
        <p:nvSpPr>
          <p:cNvPr id="7" name="Lágrima 6">
            <a:extLst>
              <a:ext uri="{FF2B5EF4-FFF2-40B4-BE49-F238E27FC236}">
                <a16:creationId xmlns:a16="http://schemas.microsoft.com/office/drawing/2014/main" id="{22050671-A17B-2271-2352-763EDB04749A}"/>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 name="Conector recto de flecha 8">
            <a:extLst>
              <a:ext uri="{FF2B5EF4-FFF2-40B4-BE49-F238E27FC236}">
                <a16:creationId xmlns:a16="http://schemas.microsoft.com/office/drawing/2014/main" id="{D4112CE9-49FC-C24B-A0BD-E11CBBA3DF48}"/>
              </a:ext>
            </a:extLst>
          </p:cNvPr>
          <p:cNvCxnSpPr>
            <a:cxnSpLocks/>
          </p:cNvCxnSpPr>
          <p:nvPr/>
        </p:nvCxnSpPr>
        <p:spPr>
          <a:xfrm flipH="1">
            <a:off x="2646947" y="4126318"/>
            <a:ext cx="3035463" cy="4585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Lágrima 7">
            <a:extLst>
              <a:ext uri="{FF2B5EF4-FFF2-40B4-BE49-F238E27FC236}">
                <a16:creationId xmlns:a16="http://schemas.microsoft.com/office/drawing/2014/main" id="{AB04D229-AC19-957F-7267-DBF1073EFB3C}"/>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de flecha 10">
            <a:extLst>
              <a:ext uri="{FF2B5EF4-FFF2-40B4-BE49-F238E27FC236}">
                <a16:creationId xmlns:a16="http://schemas.microsoft.com/office/drawing/2014/main" id="{FFA486E0-FEF0-652D-7C04-DC65505576F4}"/>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AB93E9AD-3365-06F5-9D70-82FDC4477610}"/>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spTree>
    <p:extLst>
      <p:ext uri="{BB962C8B-B14F-4D97-AF65-F5344CB8AC3E}">
        <p14:creationId xmlns:p14="http://schemas.microsoft.com/office/powerpoint/2010/main" val="2313940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4EDC-6D3B-0BC4-AC3F-887276C790B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611D5E03-024D-9C0D-C5EF-5E200D169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6" name="Gráfico 25">
                <a:extLst>
                  <a:ext uri="{FF2B5EF4-FFF2-40B4-BE49-F238E27FC236}">
                    <a16:creationId xmlns:a16="http://schemas.microsoft.com/office/drawing/2014/main" id="{FD5444E7-A422-83C5-9179-FA13369A4177}"/>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Gráfico 25">
                <a:extLst>
                  <a:ext uri="{FF2B5EF4-FFF2-40B4-BE49-F238E27FC236}">
                    <a16:creationId xmlns:a16="http://schemas.microsoft.com/office/drawing/2014/main" id="{FD5444E7-A422-83C5-9179-FA13369A4177}"/>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25731544-D35F-4BDA-FD33-B013C678789C}"/>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BF210D35-5E07-547B-F543-28FC19DF99AF}"/>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E4179484-CA3E-CC38-2D1D-7D23291C6AEC}"/>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6B196FF5-C5EE-A4B6-66F5-3A9F917FBBED}"/>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5C4B9B9D-640A-FE00-8CAB-9F7BF42C3DFE}"/>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Lágrima 14">
            <a:extLst>
              <a:ext uri="{FF2B5EF4-FFF2-40B4-BE49-F238E27FC236}">
                <a16:creationId xmlns:a16="http://schemas.microsoft.com/office/drawing/2014/main" id="{F0204133-E67C-3D87-8C97-43EFCA0A32FE}"/>
              </a:ext>
            </a:extLst>
          </p:cNvPr>
          <p:cNvSpPr/>
          <p:nvPr/>
        </p:nvSpPr>
        <p:spPr>
          <a:xfrm rot="8105069">
            <a:off x="6425723" y="231082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a:extLst>
              <a:ext uri="{FF2B5EF4-FFF2-40B4-BE49-F238E27FC236}">
                <a16:creationId xmlns:a16="http://schemas.microsoft.com/office/drawing/2014/main" id="{EBC9E0F0-13FC-388E-AAB6-B0065C3B5816}"/>
              </a:ext>
            </a:extLst>
          </p:cNvPr>
          <p:cNvSpPr/>
          <p:nvPr/>
        </p:nvSpPr>
        <p:spPr>
          <a:xfrm>
            <a:off x="9734681" y="2472449"/>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BUCARAMANGA (Región Andina 2)</a:t>
            </a:r>
            <a:endParaRPr lang="es-CO" sz="1400" dirty="0">
              <a:solidFill>
                <a:srgbClr val="2F3780"/>
              </a:solidFill>
              <a:latin typeface="Montserrat" panose="00000500000000000000" pitchFamily="2" charset="0"/>
            </a:endParaRPr>
          </a:p>
        </p:txBody>
      </p:sp>
      <p:cxnSp>
        <p:nvCxnSpPr>
          <p:cNvPr id="23" name="Conector recto de flecha 22">
            <a:extLst>
              <a:ext uri="{FF2B5EF4-FFF2-40B4-BE49-F238E27FC236}">
                <a16:creationId xmlns:a16="http://schemas.microsoft.com/office/drawing/2014/main" id="{23B4C621-D9A7-B05C-FB19-D580D35763BA}"/>
              </a:ext>
            </a:extLst>
          </p:cNvPr>
          <p:cNvCxnSpPr>
            <a:cxnSpLocks/>
          </p:cNvCxnSpPr>
          <p:nvPr/>
        </p:nvCxnSpPr>
        <p:spPr>
          <a:xfrm>
            <a:off x="6513954" y="2541974"/>
            <a:ext cx="3149810" cy="269479"/>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66212D18-9E74-64DB-0DC0-F9FC68E8E407}"/>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25" name="Conector recto de flecha 24">
            <a:extLst>
              <a:ext uri="{FF2B5EF4-FFF2-40B4-BE49-F238E27FC236}">
                <a16:creationId xmlns:a16="http://schemas.microsoft.com/office/drawing/2014/main" id="{CFF1C569-31F6-F6FE-2C74-DE88BFDC460A}"/>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0B566BD1-E89A-D365-5F70-644CA2A14994}"/>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8" name="Rectángulo 27">
            <a:extLst>
              <a:ext uri="{FF2B5EF4-FFF2-40B4-BE49-F238E27FC236}">
                <a16:creationId xmlns:a16="http://schemas.microsoft.com/office/drawing/2014/main" id="{322A820D-4EC3-32D9-6D33-930D05620306}"/>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30" name="Rectángulo 29">
            <a:extLst>
              <a:ext uri="{FF2B5EF4-FFF2-40B4-BE49-F238E27FC236}">
                <a16:creationId xmlns:a16="http://schemas.microsoft.com/office/drawing/2014/main" id="{336A3C55-2512-94F2-BC4E-32399F21DE4A}"/>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FLORENCIA (Región Amazónica)</a:t>
            </a:r>
            <a:endParaRPr lang="es-CO" sz="1400" dirty="0">
              <a:solidFill>
                <a:srgbClr val="2F3780"/>
              </a:solidFill>
              <a:latin typeface="Montserrat" panose="00000500000000000000" pitchFamily="2" charset="0"/>
            </a:endParaRPr>
          </a:p>
        </p:txBody>
      </p:sp>
      <p:sp>
        <p:nvSpPr>
          <p:cNvPr id="32" name="Rectángulo 31">
            <a:extLst>
              <a:ext uri="{FF2B5EF4-FFF2-40B4-BE49-F238E27FC236}">
                <a16:creationId xmlns:a16="http://schemas.microsoft.com/office/drawing/2014/main" id="{7170A708-2330-AE60-3627-C5AD5E046648}"/>
              </a:ext>
            </a:extLst>
          </p:cNvPr>
          <p:cNvSpPr/>
          <p:nvPr/>
        </p:nvSpPr>
        <p:spPr>
          <a:xfrm>
            <a:off x="1396853" y="125103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6 </a:t>
            </a:r>
          </a:p>
        </p:txBody>
      </p:sp>
      <p:cxnSp>
        <p:nvCxnSpPr>
          <p:cNvPr id="7" name="Conector recto de flecha 6">
            <a:extLst>
              <a:ext uri="{FF2B5EF4-FFF2-40B4-BE49-F238E27FC236}">
                <a16:creationId xmlns:a16="http://schemas.microsoft.com/office/drawing/2014/main" id="{CD9E2D13-3BC2-13B1-C434-EDA6615A46CB}"/>
              </a:ext>
            </a:extLst>
          </p:cNvPr>
          <p:cNvCxnSpPr>
            <a:cxnSpLocks/>
          </p:cNvCxnSpPr>
          <p:nvPr/>
        </p:nvCxnSpPr>
        <p:spPr>
          <a:xfrm flipH="1">
            <a:off x="2646947" y="4126318"/>
            <a:ext cx="3035463" cy="4585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Lágrima 7">
            <a:extLst>
              <a:ext uri="{FF2B5EF4-FFF2-40B4-BE49-F238E27FC236}">
                <a16:creationId xmlns:a16="http://schemas.microsoft.com/office/drawing/2014/main" id="{39C83484-04F9-022F-AE2E-8D459C59C7DD}"/>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AE66C963-75F2-48BE-C241-853622F9C9A9}"/>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cxnSp>
        <p:nvCxnSpPr>
          <p:cNvPr id="11" name="Conector recto de flecha 10">
            <a:extLst>
              <a:ext uri="{FF2B5EF4-FFF2-40B4-BE49-F238E27FC236}">
                <a16:creationId xmlns:a16="http://schemas.microsoft.com/office/drawing/2014/main" id="{1A1F5E1D-F742-8BC8-8889-B5BDAB9A1024}"/>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2" name="Lágrima 11">
            <a:extLst>
              <a:ext uri="{FF2B5EF4-FFF2-40B4-BE49-F238E27FC236}">
                <a16:creationId xmlns:a16="http://schemas.microsoft.com/office/drawing/2014/main" id="{8D986CD4-D8A6-2686-46C3-44317424E708}"/>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324512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060B-B426-C293-2CE4-0A9E7BBC297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D1FD59F-C1FF-69E4-8D27-346C1FDB0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6" name="Gráfico 25">
                <a:extLst>
                  <a:ext uri="{FF2B5EF4-FFF2-40B4-BE49-F238E27FC236}">
                    <a16:creationId xmlns:a16="http://schemas.microsoft.com/office/drawing/2014/main" id="{A7EAB49B-5885-9997-DFF8-2CC5F72DD194}"/>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Gráfico 25">
                <a:extLst>
                  <a:ext uri="{FF2B5EF4-FFF2-40B4-BE49-F238E27FC236}">
                    <a16:creationId xmlns:a16="http://schemas.microsoft.com/office/drawing/2014/main" id="{A7EAB49B-5885-9997-DFF8-2CC5F72DD194}"/>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627E4494-2ADC-71F2-3D8F-5BC7C810AB1D}"/>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8193AC06-A5B9-831C-ACAF-1492CE57459C}"/>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033F716B-89B6-7C50-F779-5B9E50C12BC6}"/>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1F4F9621-5D0F-21D3-1403-B62B520FBD0C}"/>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98799F67-20EF-522E-078A-D365E1DC25B6}"/>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Lágrima 14">
            <a:extLst>
              <a:ext uri="{FF2B5EF4-FFF2-40B4-BE49-F238E27FC236}">
                <a16:creationId xmlns:a16="http://schemas.microsoft.com/office/drawing/2014/main" id="{B97A060D-15BC-0F29-72BC-103A0C5A1C35}"/>
              </a:ext>
            </a:extLst>
          </p:cNvPr>
          <p:cNvSpPr/>
          <p:nvPr/>
        </p:nvSpPr>
        <p:spPr>
          <a:xfrm rot="8105069">
            <a:off x="6425723" y="231082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Rectángulo 23">
            <a:extLst>
              <a:ext uri="{FF2B5EF4-FFF2-40B4-BE49-F238E27FC236}">
                <a16:creationId xmlns:a16="http://schemas.microsoft.com/office/drawing/2014/main" id="{900F0AA0-5168-6F10-39AA-F0A157A4B29A}"/>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25" name="Conector recto de flecha 24">
            <a:extLst>
              <a:ext uri="{FF2B5EF4-FFF2-40B4-BE49-F238E27FC236}">
                <a16:creationId xmlns:a16="http://schemas.microsoft.com/office/drawing/2014/main" id="{7E69A7CA-FB8F-7A09-D32A-25944D05597D}"/>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78A1718B-5B05-CEA7-B8BE-070B568AD1B1}"/>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28" name="Rectángulo 27">
            <a:extLst>
              <a:ext uri="{FF2B5EF4-FFF2-40B4-BE49-F238E27FC236}">
                <a16:creationId xmlns:a16="http://schemas.microsoft.com/office/drawing/2014/main" id="{67B87EF3-A7A1-DB97-458A-0C95BE3E8816}"/>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30" name="Rectángulo 29">
            <a:extLst>
              <a:ext uri="{FF2B5EF4-FFF2-40B4-BE49-F238E27FC236}">
                <a16:creationId xmlns:a16="http://schemas.microsoft.com/office/drawing/2014/main" id="{F8CCD8AB-4083-43FE-E634-9E76E5C53AE9}"/>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FLORENCIA (Región Amazónica)</a:t>
            </a:r>
            <a:endParaRPr lang="es-CO" sz="1400" dirty="0">
              <a:solidFill>
                <a:srgbClr val="2F3780"/>
              </a:solidFill>
              <a:latin typeface="Montserrat" panose="00000500000000000000" pitchFamily="2" charset="0"/>
            </a:endParaRPr>
          </a:p>
        </p:txBody>
      </p:sp>
      <p:sp>
        <p:nvSpPr>
          <p:cNvPr id="32" name="Rectángulo 31">
            <a:extLst>
              <a:ext uri="{FF2B5EF4-FFF2-40B4-BE49-F238E27FC236}">
                <a16:creationId xmlns:a16="http://schemas.microsoft.com/office/drawing/2014/main" id="{E97B09FA-9291-EA72-A79E-3F164E8328CB}"/>
              </a:ext>
            </a:extLst>
          </p:cNvPr>
          <p:cNvSpPr/>
          <p:nvPr/>
        </p:nvSpPr>
        <p:spPr>
          <a:xfrm>
            <a:off x="1396853" y="125103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7 </a:t>
            </a:r>
          </a:p>
        </p:txBody>
      </p:sp>
      <p:sp>
        <p:nvSpPr>
          <p:cNvPr id="7" name="Lágrima 6">
            <a:extLst>
              <a:ext uri="{FF2B5EF4-FFF2-40B4-BE49-F238E27FC236}">
                <a16:creationId xmlns:a16="http://schemas.microsoft.com/office/drawing/2014/main" id="{7334D188-DCBE-5722-DEB4-03D38D3FAA7A}"/>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de flecha 7">
            <a:extLst>
              <a:ext uri="{FF2B5EF4-FFF2-40B4-BE49-F238E27FC236}">
                <a16:creationId xmlns:a16="http://schemas.microsoft.com/office/drawing/2014/main" id="{DE59E933-8E6B-9799-59D7-0B8E524B8237}"/>
              </a:ext>
            </a:extLst>
          </p:cNvPr>
          <p:cNvCxnSpPr>
            <a:cxnSpLocks/>
          </p:cNvCxnSpPr>
          <p:nvPr/>
        </p:nvCxnSpPr>
        <p:spPr>
          <a:xfrm flipH="1">
            <a:off x="2646947" y="4126318"/>
            <a:ext cx="3035463" cy="4585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7330E5D-6CCA-228E-4F5C-0CE5BAF2366C}"/>
              </a:ext>
            </a:extLst>
          </p:cNvPr>
          <p:cNvCxnSpPr>
            <a:cxnSpLocks/>
          </p:cNvCxnSpPr>
          <p:nvPr/>
        </p:nvCxnSpPr>
        <p:spPr>
          <a:xfrm>
            <a:off x="6513954" y="2541974"/>
            <a:ext cx="3149810" cy="269479"/>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FE458048-F3C5-3140-E281-9014982AD35C}"/>
              </a:ext>
            </a:extLst>
          </p:cNvPr>
          <p:cNvSpPr/>
          <p:nvPr/>
        </p:nvSpPr>
        <p:spPr>
          <a:xfrm>
            <a:off x="9734681" y="2472449"/>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BUCARAMANGA (Región Andina 2)</a:t>
            </a:r>
            <a:endParaRPr lang="es-CO" sz="1400" dirty="0">
              <a:solidFill>
                <a:srgbClr val="2F3780"/>
              </a:solidFill>
              <a:latin typeface="Montserrat" panose="00000500000000000000" pitchFamily="2" charset="0"/>
            </a:endParaRPr>
          </a:p>
        </p:txBody>
      </p:sp>
      <p:cxnSp>
        <p:nvCxnSpPr>
          <p:cNvPr id="12" name="Conector recto de flecha 11">
            <a:extLst>
              <a:ext uri="{FF2B5EF4-FFF2-40B4-BE49-F238E27FC236}">
                <a16:creationId xmlns:a16="http://schemas.microsoft.com/office/drawing/2014/main" id="{55D24886-B2AA-9F99-B492-F966F4298492}"/>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6" name="Lágrima 15">
            <a:extLst>
              <a:ext uri="{FF2B5EF4-FFF2-40B4-BE49-F238E27FC236}">
                <a16:creationId xmlns:a16="http://schemas.microsoft.com/office/drawing/2014/main" id="{024FE909-77F5-455C-07EA-57012D76F63E}"/>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Rectángulo 16">
            <a:extLst>
              <a:ext uri="{FF2B5EF4-FFF2-40B4-BE49-F238E27FC236}">
                <a16:creationId xmlns:a16="http://schemas.microsoft.com/office/drawing/2014/main" id="{30E0F26B-D6B2-0677-B06D-BC7F60EFAF8B}"/>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spTree>
    <p:extLst>
      <p:ext uri="{BB962C8B-B14F-4D97-AF65-F5344CB8AC3E}">
        <p14:creationId xmlns:p14="http://schemas.microsoft.com/office/powerpoint/2010/main" val="360684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9F2A2-472A-510F-A9E6-B479BB61363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7BBDB33-7CF3-89E5-AC7D-0E1D4CB0B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xmlns:cx4="http://schemas.microsoft.com/office/drawing/2016/5/10/chartex">
        <mc:Choice Requires="cx4">
          <p:graphicFrame>
            <p:nvGraphicFramePr>
              <p:cNvPr id="26" name="Gráfico 25">
                <a:extLst>
                  <a:ext uri="{FF2B5EF4-FFF2-40B4-BE49-F238E27FC236}">
                    <a16:creationId xmlns:a16="http://schemas.microsoft.com/office/drawing/2014/main" id="{ACC0B6D9-E1B3-22C8-8155-A1971DFD35A6}"/>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6" name="Gráfico 25">
                <a:extLst>
                  <a:ext uri="{FF2B5EF4-FFF2-40B4-BE49-F238E27FC236}">
                    <a16:creationId xmlns:a16="http://schemas.microsoft.com/office/drawing/2014/main" id="{ACC0B6D9-E1B3-22C8-8155-A1971DFD35A6}"/>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D78A52CD-D53B-84E9-9A01-42E0FA596195}"/>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F29F5BDB-F3AD-9EBB-209E-A06CF57E301F}"/>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5E72A9DB-25A3-ECF4-1550-449BE6185306}"/>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AEC553FA-E080-B136-F611-CD1F2F2440E6}"/>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D31DBA26-3DFF-AE41-BEE6-92F14DEE4997}"/>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Lágrima 14">
            <a:extLst>
              <a:ext uri="{FF2B5EF4-FFF2-40B4-BE49-F238E27FC236}">
                <a16:creationId xmlns:a16="http://schemas.microsoft.com/office/drawing/2014/main" id="{ABD4D651-87CC-F12B-C83F-6BBB6E447F13}"/>
              </a:ext>
            </a:extLst>
          </p:cNvPr>
          <p:cNvSpPr/>
          <p:nvPr/>
        </p:nvSpPr>
        <p:spPr>
          <a:xfrm rot="8105069">
            <a:off x="6425723" y="231082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Lágrima 23">
            <a:extLst>
              <a:ext uri="{FF2B5EF4-FFF2-40B4-BE49-F238E27FC236}">
                <a16:creationId xmlns:a16="http://schemas.microsoft.com/office/drawing/2014/main" id="{4E5B38E2-160C-DB9E-1B99-389421D182F7}"/>
              </a:ext>
            </a:extLst>
          </p:cNvPr>
          <p:cNvSpPr/>
          <p:nvPr/>
        </p:nvSpPr>
        <p:spPr>
          <a:xfrm rot="8105069">
            <a:off x="6044416" y="334851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5" name="Conector recto 24">
            <a:extLst>
              <a:ext uri="{FF2B5EF4-FFF2-40B4-BE49-F238E27FC236}">
                <a16:creationId xmlns:a16="http://schemas.microsoft.com/office/drawing/2014/main" id="{1A753EB7-29AB-74C2-D328-5070218A13A2}"/>
              </a:ext>
            </a:extLst>
          </p:cNvPr>
          <p:cNvCxnSpPr/>
          <p:nvPr/>
        </p:nvCxnSpPr>
        <p:spPr>
          <a:xfrm>
            <a:off x="6157305" y="3574508"/>
            <a:ext cx="598337" cy="1898244"/>
          </a:xfrm>
          <a:prstGeom prst="line">
            <a:avLst/>
          </a:prstGeom>
          <a:ln>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FDEC2ABF-61DF-E3B7-D0D5-BE7AAE13A3DC}"/>
              </a:ext>
            </a:extLst>
          </p:cNvPr>
          <p:cNvCxnSpPr>
            <a:cxnSpLocks/>
          </p:cNvCxnSpPr>
          <p:nvPr/>
        </p:nvCxnSpPr>
        <p:spPr>
          <a:xfrm>
            <a:off x="6763891" y="5470358"/>
            <a:ext cx="291350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32A75AFA-0007-C50E-61E6-41B6A94329FF}"/>
              </a:ext>
            </a:extLst>
          </p:cNvPr>
          <p:cNvSpPr/>
          <p:nvPr/>
        </p:nvSpPr>
        <p:spPr>
          <a:xfrm>
            <a:off x="9792090" y="5131353"/>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BOGOTÁ D.C.</a:t>
            </a:r>
            <a:endParaRPr lang="es-CO" sz="1400" dirty="0">
              <a:solidFill>
                <a:srgbClr val="2F3780"/>
              </a:solidFill>
              <a:latin typeface="Montserrat" panose="00000500000000000000" pitchFamily="2" charset="0"/>
            </a:endParaRPr>
          </a:p>
        </p:txBody>
      </p:sp>
      <p:sp>
        <p:nvSpPr>
          <p:cNvPr id="29" name="Rectángulo 28">
            <a:extLst>
              <a:ext uri="{FF2B5EF4-FFF2-40B4-BE49-F238E27FC236}">
                <a16:creationId xmlns:a16="http://schemas.microsoft.com/office/drawing/2014/main" id="{BC18E14B-5495-3C9F-78B6-93AFD8567EBF}"/>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30" name="Conector recto de flecha 29">
            <a:extLst>
              <a:ext uri="{FF2B5EF4-FFF2-40B4-BE49-F238E27FC236}">
                <a16:creationId xmlns:a16="http://schemas.microsoft.com/office/drawing/2014/main" id="{C6C0A0E9-677B-801A-7C60-FECE308D8B1D}"/>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2B19D8FB-9D3A-2235-F1B9-413C4EA3435C}"/>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32" name="Rectángulo 31">
            <a:extLst>
              <a:ext uri="{FF2B5EF4-FFF2-40B4-BE49-F238E27FC236}">
                <a16:creationId xmlns:a16="http://schemas.microsoft.com/office/drawing/2014/main" id="{C20E9754-62F6-1AAB-84EC-8594B8B94850}"/>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34" name="Rectángulo 33">
            <a:extLst>
              <a:ext uri="{FF2B5EF4-FFF2-40B4-BE49-F238E27FC236}">
                <a16:creationId xmlns:a16="http://schemas.microsoft.com/office/drawing/2014/main" id="{6B3955A9-C5A2-4B6A-5DC9-A144CDE6E41C}"/>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FLORENCIA (Región Amazónica)</a:t>
            </a:r>
            <a:endParaRPr lang="es-CO" sz="1400" dirty="0">
              <a:solidFill>
                <a:srgbClr val="2F3780"/>
              </a:solidFill>
              <a:latin typeface="Montserrat" panose="00000500000000000000" pitchFamily="2" charset="0"/>
            </a:endParaRPr>
          </a:p>
        </p:txBody>
      </p:sp>
      <p:sp>
        <p:nvSpPr>
          <p:cNvPr id="36" name="Rectángulo 35">
            <a:extLst>
              <a:ext uri="{FF2B5EF4-FFF2-40B4-BE49-F238E27FC236}">
                <a16:creationId xmlns:a16="http://schemas.microsoft.com/office/drawing/2014/main" id="{FD0FC8D1-5F53-5B48-B954-D7E19E11B135}"/>
              </a:ext>
            </a:extLst>
          </p:cNvPr>
          <p:cNvSpPr/>
          <p:nvPr/>
        </p:nvSpPr>
        <p:spPr>
          <a:xfrm>
            <a:off x="1396853" y="1251038"/>
            <a:ext cx="3623256" cy="45091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dirty="0">
                <a:solidFill>
                  <a:srgbClr val="2F3780"/>
                </a:solidFill>
                <a:latin typeface="Montserrat" charset="0"/>
                <a:ea typeface="Montserrat" charset="0"/>
                <a:cs typeface="Montserrat" charset="0"/>
              </a:rPr>
              <a:t>NODO 7 </a:t>
            </a:r>
          </a:p>
        </p:txBody>
      </p:sp>
      <p:sp>
        <p:nvSpPr>
          <p:cNvPr id="7" name="Lágrima 6">
            <a:extLst>
              <a:ext uri="{FF2B5EF4-FFF2-40B4-BE49-F238E27FC236}">
                <a16:creationId xmlns:a16="http://schemas.microsoft.com/office/drawing/2014/main" id="{4EB2D4DB-5BF5-3141-AAB2-323C6C5FB587}"/>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de flecha 7">
            <a:extLst>
              <a:ext uri="{FF2B5EF4-FFF2-40B4-BE49-F238E27FC236}">
                <a16:creationId xmlns:a16="http://schemas.microsoft.com/office/drawing/2014/main" id="{974D306B-55CE-D99A-3C7C-5800531E685A}"/>
              </a:ext>
            </a:extLst>
          </p:cNvPr>
          <p:cNvCxnSpPr>
            <a:cxnSpLocks/>
          </p:cNvCxnSpPr>
          <p:nvPr/>
        </p:nvCxnSpPr>
        <p:spPr>
          <a:xfrm flipH="1">
            <a:off x="2646947" y="4126318"/>
            <a:ext cx="3035463" cy="4585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Lágrima 8">
            <a:extLst>
              <a:ext uri="{FF2B5EF4-FFF2-40B4-BE49-F238E27FC236}">
                <a16:creationId xmlns:a16="http://schemas.microsoft.com/office/drawing/2014/main" id="{36454401-2208-53B3-E751-4ACB9AE331AF}"/>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de flecha 10">
            <a:extLst>
              <a:ext uri="{FF2B5EF4-FFF2-40B4-BE49-F238E27FC236}">
                <a16:creationId xmlns:a16="http://schemas.microsoft.com/office/drawing/2014/main" id="{153E9EED-DDFC-84E0-C553-6F978F395BE5}"/>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2E54C574-BD0F-5007-385B-4799D33B0188}"/>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cxnSp>
        <p:nvCxnSpPr>
          <p:cNvPr id="16" name="Conector recto de flecha 15">
            <a:extLst>
              <a:ext uri="{FF2B5EF4-FFF2-40B4-BE49-F238E27FC236}">
                <a16:creationId xmlns:a16="http://schemas.microsoft.com/office/drawing/2014/main" id="{59444148-E97C-75D9-DF9B-E6553A4FB441}"/>
              </a:ext>
            </a:extLst>
          </p:cNvPr>
          <p:cNvCxnSpPr>
            <a:cxnSpLocks/>
          </p:cNvCxnSpPr>
          <p:nvPr/>
        </p:nvCxnSpPr>
        <p:spPr>
          <a:xfrm>
            <a:off x="6513954" y="2541974"/>
            <a:ext cx="3149810" cy="269479"/>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762978A0-D606-C26B-1B5A-E40440019756}"/>
              </a:ext>
            </a:extLst>
          </p:cNvPr>
          <p:cNvSpPr/>
          <p:nvPr/>
        </p:nvSpPr>
        <p:spPr>
          <a:xfrm>
            <a:off x="9734681" y="2472449"/>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BUCARAMANGA (Región Andina 2)</a:t>
            </a:r>
            <a:endParaRPr lang="es-CO" sz="1400" dirty="0">
              <a:solidFill>
                <a:srgbClr val="2F3780"/>
              </a:solidFill>
              <a:latin typeface="Montserrat" panose="00000500000000000000" pitchFamily="2" charset="0"/>
            </a:endParaRPr>
          </a:p>
        </p:txBody>
      </p:sp>
    </p:spTree>
    <p:extLst>
      <p:ext uri="{BB962C8B-B14F-4D97-AF65-F5344CB8AC3E}">
        <p14:creationId xmlns:p14="http://schemas.microsoft.com/office/powerpoint/2010/main" val="578042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A1253-FA59-5D05-BA1A-B86BB90DC93A}"/>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237C8004-1921-3DD1-FDC2-221CA5070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cx4="http://schemas.microsoft.com/office/drawing/2016/5/10/chartex" Requires="cx4">
          <p:graphicFrame>
            <p:nvGraphicFramePr>
              <p:cNvPr id="26" name="Gráfico 25">
                <a:extLst>
                  <a:ext uri="{FF2B5EF4-FFF2-40B4-BE49-F238E27FC236}">
                    <a16:creationId xmlns:a16="http://schemas.microsoft.com/office/drawing/2014/main" id="{8AB15FD1-104A-5FB9-E569-D9FCF3C049EC}"/>
                  </a:ext>
                </a:extLst>
              </p:cNvPr>
              <p:cNvGraphicFramePr/>
              <p:nvPr/>
            </p:nvGraphicFramePr>
            <p:xfrm>
              <a:off x="988218" y="170090"/>
              <a:ext cx="10215564" cy="6517820"/>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6" name="Gráfico 25">
                <a:extLst>
                  <a:ext uri="{FF2B5EF4-FFF2-40B4-BE49-F238E27FC236}">
                    <a16:creationId xmlns:a16="http://schemas.microsoft.com/office/drawing/2014/main" id="{8AB15FD1-104A-5FB9-E569-D9FCF3C049EC}"/>
                  </a:ext>
                </a:extLst>
              </p:cNvPr>
              <p:cNvPicPr>
                <a:picLocks noGrp="1" noRot="1" noChangeAspect="1" noMove="1" noResize="1" noEditPoints="1" noAdjustHandles="1" noChangeArrowheads="1" noChangeShapeType="1"/>
              </p:cNvPicPr>
              <p:nvPr/>
            </p:nvPicPr>
            <p:blipFill>
              <a:blip r:embed="rId4"/>
              <a:stretch>
                <a:fillRect/>
              </a:stretch>
            </p:blipFill>
            <p:spPr>
              <a:xfrm>
                <a:off x="988218" y="170090"/>
                <a:ext cx="10215564" cy="6517820"/>
              </a:xfrm>
              <a:prstGeom prst="rect">
                <a:avLst/>
              </a:prstGeom>
            </p:spPr>
          </p:pic>
        </mc:Fallback>
      </mc:AlternateContent>
      <p:cxnSp>
        <p:nvCxnSpPr>
          <p:cNvPr id="6" name="Conector recto de flecha 5">
            <a:extLst>
              <a:ext uri="{FF2B5EF4-FFF2-40B4-BE49-F238E27FC236}">
                <a16:creationId xmlns:a16="http://schemas.microsoft.com/office/drawing/2014/main" id="{F9D2414C-59CE-2A4B-8A88-FD3FC9E20E65}"/>
              </a:ext>
            </a:extLst>
          </p:cNvPr>
          <p:cNvCxnSpPr>
            <a:cxnSpLocks/>
          </p:cNvCxnSpPr>
          <p:nvPr/>
        </p:nvCxnSpPr>
        <p:spPr>
          <a:xfrm flipH="1" flipV="1">
            <a:off x="2646947" y="2869826"/>
            <a:ext cx="2968337" cy="1"/>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0" name="Lágrima 9">
            <a:extLst>
              <a:ext uri="{FF2B5EF4-FFF2-40B4-BE49-F238E27FC236}">
                <a16:creationId xmlns:a16="http://schemas.microsoft.com/office/drawing/2014/main" id="{0EC252A9-CB09-C4EB-F6A7-88CA05091318}"/>
              </a:ext>
            </a:extLst>
          </p:cNvPr>
          <p:cNvSpPr/>
          <p:nvPr/>
        </p:nvSpPr>
        <p:spPr>
          <a:xfrm rot="8105069">
            <a:off x="5527053" y="2653391"/>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recto de flecha 12">
            <a:extLst>
              <a:ext uri="{FF2B5EF4-FFF2-40B4-BE49-F238E27FC236}">
                <a16:creationId xmlns:a16="http://schemas.microsoft.com/office/drawing/2014/main" id="{46A3AA59-7926-A355-0AD6-D9AE0C559177}"/>
              </a:ext>
            </a:extLst>
          </p:cNvPr>
          <p:cNvCxnSpPr/>
          <p:nvPr/>
        </p:nvCxnSpPr>
        <p:spPr>
          <a:xfrm flipH="1">
            <a:off x="2646947" y="3787315"/>
            <a:ext cx="265496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4" name="Lágrima 13">
            <a:extLst>
              <a:ext uri="{FF2B5EF4-FFF2-40B4-BE49-F238E27FC236}">
                <a16:creationId xmlns:a16="http://schemas.microsoft.com/office/drawing/2014/main" id="{544EA9C5-2F79-4781-2D11-327C24D13CBD}"/>
              </a:ext>
            </a:extLst>
          </p:cNvPr>
          <p:cNvSpPr/>
          <p:nvPr/>
        </p:nvSpPr>
        <p:spPr>
          <a:xfrm rot="8105069">
            <a:off x="5213685" y="357087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Lágrima 17">
            <a:extLst>
              <a:ext uri="{FF2B5EF4-FFF2-40B4-BE49-F238E27FC236}">
                <a16:creationId xmlns:a16="http://schemas.microsoft.com/office/drawing/2014/main" id="{EC7783B1-CD07-786E-34E3-20FA42074EBD}"/>
              </a:ext>
            </a:extLst>
          </p:cNvPr>
          <p:cNvSpPr/>
          <p:nvPr/>
        </p:nvSpPr>
        <p:spPr>
          <a:xfrm rot="8105069">
            <a:off x="6195268" y="335807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Lágrima 14">
            <a:extLst>
              <a:ext uri="{FF2B5EF4-FFF2-40B4-BE49-F238E27FC236}">
                <a16:creationId xmlns:a16="http://schemas.microsoft.com/office/drawing/2014/main" id="{5539F5EC-7AA3-12AA-3A1A-C0B80F8F05C2}"/>
              </a:ext>
            </a:extLst>
          </p:cNvPr>
          <p:cNvSpPr/>
          <p:nvPr/>
        </p:nvSpPr>
        <p:spPr>
          <a:xfrm rot="8105069">
            <a:off x="6425723" y="2310822"/>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Lágrima 23">
            <a:extLst>
              <a:ext uri="{FF2B5EF4-FFF2-40B4-BE49-F238E27FC236}">
                <a16:creationId xmlns:a16="http://schemas.microsoft.com/office/drawing/2014/main" id="{464A13A1-48CA-8D5F-26DD-38C3ED0CD49A}"/>
              </a:ext>
            </a:extLst>
          </p:cNvPr>
          <p:cNvSpPr/>
          <p:nvPr/>
        </p:nvSpPr>
        <p:spPr>
          <a:xfrm rot="8105069">
            <a:off x="6044416" y="3348519"/>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25" name="Conector recto 24">
            <a:extLst>
              <a:ext uri="{FF2B5EF4-FFF2-40B4-BE49-F238E27FC236}">
                <a16:creationId xmlns:a16="http://schemas.microsoft.com/office/drawing/2014/main" id="{4C69CD02-DEC8-8C43-ED88-BF8D7AA6F3CD}"/>
              </a:ext>
            </a:extLst>
          </p:cNvPr>
          <p:cNvCxnSpPr/>
          <p:nvPr/>
        </p:nvCxnSpPr>
        <p:spPr>
          <a:xfrm>
            <a:off x="6157305" y="3574508"/>
            <a:ext cx="598337" cy="1898244"/>
          </a:xfrm>
          <a:prstGeom prst="line">
            <a:avLst/>
          </a:prstGeom>
          <a:ln>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E5713935-83D5-7F08-6955-1485418A5456}"/>
              </a:ext>
            </a:extLst>
          </p:cNvPr>
          <p:cNvCxnSpPr>
            <a:cxnSpLocks/>
          </p:cNvCxnSpPr>
          <p:nvPr/>
        </p:nvCxnSpPr>
        <p:spPr>
          <a:xfrm>
            <a:off x="6763891" y="5470358"/>
            <a:ext cx="2913509"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13C4A962-12AD-A371-F355-1EBBDB6503FA}"/>
              </a:ext>
            </a:extLst>
          </p:cNvPr>
          <p:cNvSpPr/>
          <p:nvPr/>
        </p:nvSpPr>
        <p:spPr>
          <a:xfrm>
            <a:off x="9792090" y="5131353"/>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BOGOTÁ D.C.</a:t>
            </a:r>
            <a:endParaRPr lang="es-CO" sz="1400" dirty="0">
              <a:solidFill>
                <a:srgbClr val="2F3780"/>
              </a:solidFill>
              <a:latin typeface="Montserrat" panose="00000500000000000000" pitchFamily="2" charset="0"/>
            </a:endParaRPr>
          </a:p>
        </p:txBody>
      </p:sp>
      <p:sp>
        <p:nvSpPr>
          <p:cNvPr id="29" name="Rectángulo 28">
            <a:extLst>
              <a:ext uri="{FF2B5EF4-FFF2-40B4-BE49-F238E27FC236}">
                <a16:creationId xmlns:a16="http://schemas.microsoft.com/office/drawing/2014/main" id="{34B9BF1D-63AB-FBB4-C2AA-6A8F72AF6CE2}"/>
              </a:ext>
            </a:extLst>
          </p:cNvPr>
          <p:cNvSpPr/>
          <p:nvPr/>
        </p:nvSpPr>
        <p:spPr>
          <a:xfrm>
            <a:off x="272955" y="3448310"/>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CALI (Región Pacífica)</a:t>
            </a:r>
            <a:endParaRPr lang="es-CO" sz="1400" dirty="0">
              <a:solidFill>
                <a:srgbClr val="2F3780"/>
              </a:solidFill>
              <a:latin typeface="Montserrat" panose="00000500000000000000" pitchFamily="2" charset="0"/>
            </a:endParaRPr>
          </a:p>
        </p:txBody>
      </p:sp>
      <p:cxnSp>
        <p:nvCxnSpPr>
          <p:cNvPr id="30" name="Conector recto de flecha 29">
            <a:extLst>
              <a:ext uri="{FF2B5EF4-FFF2-40B4-BE49-F238E27FC236}">
                <a16:creationId xmlns:a16="http://schemas.microsoft.com/office/drawing/2014/main" id="{0274DF42-C00C-93AE-5134-60CDE50CAF9C}"/>
              </a:ext>
            </a:extLst>
          </p:cNvPr>
          <p:cNvCxnSpPr>
            <a:cxnSpLocks/>
          </p:cNvCxnSpPr>
          <p:nvPr/>
        </p:nvCxnSpPr>
        <p:spPr>
          <a:xfrm>
            <a:off x="6283499" y="3574508"/>
            <a:ext cx="284685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8AD6E532-8233-B7AC-9011-10A519208A4A}"/>
              </a:ext>
            </a:extLst>
          </p:cNvPr>
          <p:cNvSpPr/>
          <p:nvPr/>
        </p:nvSpPr>
        <p:spPr>
          <a:xfrm>
            <a:off x="9346380" y="3235503"/>
            <a:ext cx="2654969"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VILLAVICENCIO (Región de la Orinoquía)</a:t>
            </a:r>
            <a:endParaRPr lang="es-CO" sz="1400" dirty="0">
              <a:solidFill>
                <a:srgbClr val="2F3780"/>
              </a:solidFill>
              <a:latin typeface="Montserrat" panose="00000500000000000000" pitchFamily="2" charset="0"/>
            </a:endParaRPr>
          </a:p>
        </p:txBody>
      </p:sp>
      <p:sp>
        <p:nvSpPr>
          <p:cNvPr id="32" name="Rectángulo 31">
            <a:extLst>
              <a:ext uri="{FF2B5EF4-FFF2-40B4-BE49-F238E27FC236}">
                <a16:creationId xmlns:a16="http://schemas.microsoft.com/office/drawing/2014/main" id="{37B3C58B-6483-398A-4712-53FFBF905C50}"/>
              </a:ext>
            </a:extLst>
          </p:cNvPr>
          <p:cNvSpPr/>
          <p:nvPr/>
        </p:nvSpPr>
        <p:spPr>
          <a:xfrm>
            <a:off x="272955" y="2527257"/>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MEDELLÍN </a:t>
            </a:r>
            <a:r>
              <a:rPr lang="es-CO" sz="1400" dirty="0">
                <a:solidFill>
                  <a:srgbClr val="2F3780"/>
                </a:solidFill>
                <a:latin typeface="Montserrat" panose="00000500000000000000" pitchFamily="2" charset="0"/>
              </a:rPr>
              <a:t>(Región Andina 1)</a:t>
            </a:r>
            <a:endParaRPr lang="es-MX" dirty="0">
              <a:solidFill>
                <a:srgbClr val="2F3780"/>
              </a:solidFill>
              <a:latin typeface="Montserrat" panose="00000500000000000000" pitchFamily="2" charset="0"/>
            </a:endParaRPr>
          </a:p>
        </p:txBody>
      </p:sp>
      <p:sp>
        <p:nvSpPr>
          <p:cNvPr id="34" name="Rectángulo 33">
            <a:extLst>
              <a:ext uri="{FF2B5EF4-FFF2-40B4-BE49-F238E27FC236}">
                <a16:creationId xmlns:a16="http://schemas.microsoft.com/office/drawing/2014/main" id="{B975FEDE-E5FE-5824-43AE-9A7F2AA3D47F}"/>
              </a:ext>
            </a:extLst>
          </p:cNvPr>
          <p:cNvSpPr/>
          <p:nvPr/>
        </p:nvSpPr>
        <p:spPr>
          <a:xfrm>
            <a:off x="272955" y="4296409"/>
            <a:ext cx="2247797"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FLORENCIA (Región Amazónica)</a:t>
            </a:r>
            <a:endParaRPr lang="es-CO" sz="1400" dirty="0">
              <a:solidFill>
                <a:srgbClr val="2F3780"/>
              </a:solidFill>
              <a:latin typeface="Montserrat" panose="00000500000000000000" pitchFamily="2" charset="0"/>
            </a:endParaRPr>
          </a:p>
        </p:txBody>
      </p:sp>
      <p:sp>
        <p:nvSpPr>
          <p:cNvPr id="7" name="Lágrima 6">
            <a:extLst>
              <a:ext uri="{FF2B5EF4-FFF2-40B4-BE49-F238E27FC236}">
                <a16:creationId xmlns:a16="http://schemas.microsoft.com/office/drawing/2014/main" id="{84CF954A-A628-DA81-5937-4BB961A38190}"/>
              </a:ext>
            </a:extLst>
          </p:cNvPr>
          <p:cNvSpPr/>
          <p:nvPr/>
        </p:nvSpPr>
        <p:spPr>
          <a:xfrm rot="8105069">
            <a:off x="5592946" y="390988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de flecha 7">
            <a:extLst>
              <a:ext uri="{FF2B5EF4-FFF2-40B4-BE49-F238E27FC236}">
                <a16:creationId xmlns:a16="http://schemas.microsoft.com/office/drawing/2014/main" id="{DDC30C86-64A5-B6FD-36B1-9A8C953D9C7D}"/>
              </a:ext>
            </a:extLst>
          </p:cNvPr>
          <p:cNvCxnSpPr>
            <a:cxnSpLocks/>
          </p:cNvCxnSpPr>
          <p:nvPr/>
        </p:nvCxnSpPr>
        <p:spPr>
          <a:xfrm flipH="1">
            <a:off x="2646947" y="4126318"/>
            <a:ext cx="3035463" cy="4585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Lágrima 8">
            <a:extLst>
              <a:ext uri="{FF2B5EF4-FFF2-40B4-BE49-F238E27FC236}">
                <a16:creationId xmlns:a16="http://schemas.microsoft.com/office/drawing/2014/main" id="{6B28C3FA-315F-5BC6-13E9-616FDEFD39F6}"/>
              </a:ext>
            </a:extLst>
          </p:cNvPr>
          <p:cNvSpPr/>
          <p:nvPr/>
        </p:nvSpPr>
        <p:spPr>
          <a:xfrm rot="8105069">
            <a:off x="5481586" y="1738563"/>
            <a:ext cx="176463" cy="180474"/>
          </a:xfrm>
          <a:prstGeom prst="teardrop">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 name="Conector recto de flecha 10">
            <a:extLst>
              <a:ext uri="{FF2B5EF4-FFF2-40B4-BE49-F238E27FC236}">
                <a16:creationId xmlns:a16="http://schemas.microsoft.com/office/drawing/2014/main" id="{2C079FC3-320A-BE90-A52A-DA667C1A097B}"/>
              </a:ext>
            </a:extLst>
          </p:cNvPr>
          <p:cNvCxnSpPr>
            <a:cxnSpLocks/>
          </p:cNvCxnSpPr>
          <p:nvPr/>
        </p:nvCxnSpPr>
        <p:spPr>
          <a:xfrm>
            <a:off x="5569817" y="1954999"/>
            <a:ext cx="3776563" cy="0"/>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C5B1BBBE-482B-E437-F261-CB33B25282BE}"/>
              </a:ext>
            </a:extLst>
          </p:cNvPr>
          <p:cNvSpPr/>
          <p:nvPr/>
        </p:nvSpPr>
        <p:spPr>
          <a:xfrm>
            <a:off x="9431166" y="1615994"/>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MONTERÍA (Región Caribe)</a:t>
            </a:r>
            <a:endParaRPr lang="es-CO" sz="1400" dirty="0">
              <a:solidFill>
                <a:srgbClr val="2F3780"/>
              </a:solidFill>
              <a:latin typeface="Montserrat" panose="00000500000000000000" pitchFamily="2" charset="0"/>
            </a:endParaRPr>
          </a:p>
        </p:txBody>
      </p:sp>
      <p:cxnSp>
        <p:nvCxnSpPr>
          <p:cNvPr id="16" name="Conector recto de flecha 15">
            <a:extLst>
              <a:ext uri="{FF2B5EF4-FFF2-40B4-BE49-F238E27FC236}">
                <a16:creationId xmlns:a16="http://schemas.microsoft.com/office/drawing/2014/main" id="{AD569540-8B95-9AA5-B2EC-A67706BB5C50}"/>
              </a:ext>
            </a:extLst>
          </p:cNvPr>
          <p:cNvCxnSpPr>
            <a:cxnSpLocks/>
          </p:cNvCxnSpPr>
          <p:nvPr/>
        </p:nvCxnSpPr>
        <p:spPr>
          <a:xfrm>
            <a:off x="6513954" y="2541974"/>
            <a:ext cx="3149810" cy="269479"/>
          </a:xfrm>
          <a:prstGeom prst="straightConnector1">
            <a:avLst/>
          </a:prstGeom>
          <a:ln>
            <a:solidFill>
              <a:srgbClr val="2F378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B013C78B-A9E5-23B6-E19F-3E53682CE2AB}"/>
              </a:ext>
            </a:extLst>
          </p:cNvPr>
          <p:cNvSpPr/>
          <p:nvPr/>
        </p:nvSpPr>
        <p:spPr>
          <a:xfrm>
            <a:off x="9734681" y="2472449"/>
            <a:ext cx="2169962"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400" dirty="0">
                <a:solidFill>
                  <a:srgbClr val="2F3780"/>
                </a:solidFill>
                <a:latin typeface="Montserrat" panose="00000500000000000000" pitchFamily="2" charset="0"/>
              </a:rPr>
              <a:t>BUCARAMANGA (Región Andina 2)</a:t>
            </a:r>
            <a:endParaRPr lang="es-CO" sz="1400" dirty="0">
              <a:solidFill>
                <a:srgbClr val="2F3780"/>
              </a:solidFill>
              <a:latin typeface="Montserrat" panose="00000500000000000000" pitchFamily="2" charset="0"/>
            </a:endParaRPr>
          </a:p>
        </p:txBody>
      </p:sp>
    </p:spTree>
    <p:extLst>
      <p:ext uri="{BB962C8B-B14F-4D97-AF65-F5344CB8AC3E}">
        <p14:creationId xmlns:p14="http://schemas.microsoft.com/office/powerpoint/2010/main" val="38038700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D6597-1824-2B8E-BD70-F705E948BD0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64B4921-C3AA-6DD2-5A08-2EE95D4A1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a 1">
            <a:extLst>
              <a:ext uri="{FF2B5EF4-FFF2-40B4-BE49-F238E27FC236}">
                <a16:creationId xmlns:a16="http://schemas.microsoft.com/office/drawing/2014/main" id="{9B39A488-2DB1-F9F9-F741-8E979A30F9EB}"/>
              </a:ext>
            </a:extLst>
          </p:cNvPr>
          <p:cNvGraphicFramePr>
            <a:graphicFrameLocks noGrp="1"/>
          </p:cNvGraphicFramePr>
          <p:nvPr>
            <p:extLst>
              <p:ext uri="{D42A27DB-BD31-4B8C-83A1-F6EECF244321}">
                <p14:modId xmlns:p14="http://schemas.microsoft.com/office/powerpoint/2010/main" val="3583143124"/>
              </p:ext>
            </p:extLst>
          </p:nvPr>
        </p:nvGraphicFramePr>
        <p:xfrm>
          <a:off x="1187355" y="1238146"/>
          <a:ext cx="10181232" cy="4483322"/>
        </p:xfrm>
        <a:graphic>
          <a:graphicData uri="http://schemas.openxmlformats.org/drawingml/2006/table">
            <a:tbl>
              <a:tblPr firstRow="1" firstCol="1" bandRow="1">
                <a:tableStyleId>{BC89EF96-8CEA-46FF-86C4-4CE0E7609802}</a:tableStyleId>
              </a:tblPr>
              <a:tblGrid>
                <a:gridCol w="1187356">
                  <a:extLst>
                    <a:ext uri="{9D8B030D-6E8A-4147-A177-3AD203B41FA5}">
                      <a16:colId xmlns:a16="http://schemas.microsoft.com/office/drawing/2014/main" val="564404935"/>
                    </a:ext>
                  </a:extLst>
                </a:gridCol>
                <a:gridCol w="1856096">
                  <a:extLst>
                    <a:ext uri="{9D8B030D-6E8A-4147-A177-3AD203B41FA5}">
                      <a16:colId xmlns:a16="http://schemas.microsoft.com/office/drawing/2014/main" val="2975990532"/>
                    </a:ext>
                  </a:extLst>
                </a:gridCol>
                <a:gridCol w="3398292">
                  <a:extLst>
                    <a:ext uri="{9D8B030D-6E8A-4147-A177-3AD203B41FA5}">
                      <a16:colId xmlns:a16="http://schemas.microsoft.com/office/drawing/2014/main" val="2998727843"/>
                    </a:ext>
                  </a:extLst>
                </a:gridCol>
                <a:gridCol w="3739488">
                  <a:extLst>
                    <a:ext uri="{9D8B030D-6E8A-4147-A177-3AD203B41FA5}">
                      <a16:colId xmlns:a16="http://schemas.microsoft.com/office/drawing/2014/main" val="1413401710"/>
                    </a:ext>
                  </a:extLst>
                </a:gridCol>
              </a:tblGrid>
              <a:tr h="482310">
                <a:tc>
                  <a:txBody>
                    <a:bodyPr/>
                    <a:lstStyle/>
                    <a:p>
                      <a:pPr algn="ctr">
                        <a:lnSpc>
                          <a:spcPct val="107000"/>
                        </a:lnSpc>
                        <a:spcAft>
                          <a:spcPts val="800"/>
                        </a:spcAft>
                      </a:pPr>
                      <a:endParaRPr lang="es-MX" sz="20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solidFill>
                      <a:srgbClr val="303880"/>
                    </a:solidFill>
                  </a:tcPr>
                </a:tc>
                <a:tc>
                  <a:txBody>
                    <a:bodyPr/>
                    <a:lstStyle/>
                    <a:p>
                      <a:pPr algn="ctr">
                        <a:lnSpc>
                          <a:spcPct val="107000"/>
                        </a:lnSpc>
                        <a:spcAft>
                          <a:spcPts val="800"/>
                        </a:spcAft>
                      </a:pPr>
                      <a:r>
                        <a:rPr lang="es-CO" sz="2000" dirty="0">
                          <a:solidFill>
                            <a:schemeClr val="bg1"/>
                          </a:solidFill>
                          <a:effectLst/>
                          <a:latin typeface="Montserrat" panose="00000500000000000000" pitchFamily="2" charset="0"/>
                        </a:rPr>
                        <a:t> REGIÓN</a:t>
                      </a:r>
                      <a:endParaRPr lang="es-CO" sz="20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solidFill>
                      <a:srgbClr val="303880"/>
                    </a:solidFill>
                  </a:tcPr>
                </a:tc>
                <a:tc>
                  <a:txBody>
                    <a:bodyPr/>
                    <a:lstStyle/>
                    <a:p>
                      <a:pPr algn="ctr">
                        <a:lnSpc>
                          <a:spcPct val="107000"/>
                        </a:lnSpc>
                        <a:spcAft>
                          <a:spcPts val="800"/>
                        </a:spcAft>
                      </a:pPr>
                      <a:r>
                        <a:rPr lang="es-CO" sz="2000" dirty="0">
                          <a:solidFill>
                            <a:schemeClr val="bg1"/>
                          </a:solidFill>
                          <a:effectLst/>
                          <a:latin typeface="Montserrat" panose="00000500000000000000" pitchFamily="2" charset="0"/>
                        </a:rPr>
                        <a:t>DEPARTAMENTOS</a:t>
                      </a:r>
                      <a:endParaRPr lang="es-CO" sz="20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solidFill>
                      <a:srgbClr val="303880"/>
                    </a:solidFill>
                  </a:tcPr>
                </a:tc>
                <a:tc>
                  <a:txBody>
                    <a:bodyPr/>
                    <a:lstStyle/>
                    <a:p>
                      <a:pPr algn="ctr">
                        <a:lnSpc>
                          <a:spcPct val="107000"/>
                        </a:lnSpc>
                        <a:spcAft>
                          <a:spcPts val="800"/>
                        </a:spcAft>
                      </a:pPr>
                      <a:r>
                        <a:rPr lang="es-CO" sz="2000" dirty="0">
                          <a:solidFill>
                            <a:schemeClr val="bg1"/>
                          </a:solidFill>
                          <a:effectLst/>
                          <a:latin typeface="Montserrat" panose="00000500000000000000" pitchFamily="2" charset="0"/>
                        </a:rPr>
                        <a:t>CIUDAD DE ENCUENTRO</a:t>
                      </a:r>
                      <a:endParaRPr lang="es-CO" sz="2000" dirty="0">
                        <a:solidFill>
                          <a:schemeClr val="bg1"/>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solidFill>
                      <a:srgbClr val="303880"/>
                    </a:solidFill>
                  </a:tcPr>
                </a:tc>
                <a:extLst>
                  <a:ext uri="{0D108BD9-81ED-4DB2-BD59-A6C34878D82A}">
                    <a16:rowId xmlns:a16="http://schemas.microsoft.com/office/drawing/2014/main" val="1216248956"/>
                  </a:ext>
                </a:extLst>
              </a:tr>
              <a:tr h="482310">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1</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Región Pacífica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Chocó, Cauca, Valle del Cauca, Nariño</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Cali</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18554"/>
                  </a:ext>
                </a:extLst>
              </a:tr>
              <a:tr h="479688">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2</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Orinoquía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Meta, Vichada, Arauca y Casanare</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Villavicencio</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5671116"/>
                  </a:ext>
                </a:extLst>
              </a:tr>
              <a:tr h="542683">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3</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Andina 1</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Antioquia, Caldas, Risaralda, Quindío y Tolima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Medellín</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1968518"/>
                  </a:ext>
                </a:extLst>
              </a:tr>
              <a:tr h="726653">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4</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Caribe</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Guajira, Magdalena, Atlántico, Sucre, Córdoba, Bolívar y San Andrés</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MX" sz="160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M</a:t>
                      </a:r>
                      <a:r>
                        <a:rPr lang="es-CO" sz="160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ontería</a:t>
                      </a:r>
                      <a:r>
                        <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50627316"/>
                  </a:ext>
                </a:extLst>
              </a:tr>
              <a:tr h="728934">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5</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Amazónica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Huila, Caquetá, Putumayo, Amazonas, Guaviare, Guainía y Vaupés</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Neiva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2580368"/>
                  </a:ext>
                </a:extLst>
              </a:tr>
              <a:tr h="542683">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6</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Andina 2</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Santander, Norte de Santander, César, Boyacá y Cundinamarca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Bucaramanga</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1384708"/>
                  </a:ext>
                </a:extLst>
              </a:tr>
              <a:tr h="366628">
                <a:tc>
                  <a:txBody>
                    <a:bodyPr/>
                    <a:lstStyle/>
                    <a:p>
                      <a:pPr algn="ctr">
                        <a:lnSpc>
                          <a:spcPct val="107000"/>
                        </a:lnSpc>
                        <a:spcAft>
                          <a:spcPts val="800"/>
                        </a:spcAft>
                      </a:pPr>
                      <a:r>
                        <a:rPr lang="es-MX"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rPr>
                        <a:t>7</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Bogotá D.C.</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Bogotá D.C.</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s-CO" sz="1600" dirty="0">
                          <a:solidFill>
                            <a:srgbClr val="303880"/>
                          </a:solidFill>
                          <a:effectLst/>
                          <a:latin typeface="Montserrat" panose="00000500000000000000" pitchFamily="2" charset="0"/>
                        </a:rPr>
                        <a:t>Bogotá D.C:</a:t>
                      </a:r>
                      <a:endParaRPr lang="es-CO" sz="1600" dirty="0">
                        <a:solidFill>
                          <a:srgbClr val="30388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609104"/>
                  </a:ext>
                </a:extLst>
              </a:tr>
            </a:tbl>
          </a:graphicData>
        </a:graphic>
      </p:graphicFrame>
    </p:spTree>
    <p:extLst>
      <p:ext uri="{BB962C8B-B14F-4D97-AF65-F5344CB8AC3E}">
        <p14:creationId xmlns:p14="http://schemas.microsoft.com/office/powerpoint/2010/main" val="2239217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32E1-B8FF-34CF-73D3-CF479ED87FF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9A82DBF-4F25-779A-FF5E-25143E889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Conector recto de flecha 6">
            <a:extLst>
              <a:ext uri="{FF2B5EF4-FFF2-40B4-BE49-F238E27FC236}">
                <a16:creationId xmlns:a16="http://schemas.microsoft.com/office/drawing/2014/main" id="{DE4EDE91-8F40-BC12-90D0-5B2C0E9B69FE}"/>
              </a:ext>
            </a:extLst>
          </p:cNvPr>
          <p:cNvCxnSpPr>
            <a:cxnSpLocks/>
          </p:cNvCxnSpPr>
          <p:nvPr/>
        </p:nvCxnSpPr>
        <p:spPr>
          <a:xfrm>
            <a:off x="928048" y="3429000"/>
            <a:ext cx="10620232" cy="0"/>
          </a:xfrm>
          <a:prstGeom prst="straightConnector1">
            <a:avLst/>
          </a:prstGeom>
          <a:ln w="38100">
            <a:solidFill>
              <a:srgbClr val="2F378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F92D87F-BEE0-8972-A5CA-A4972FA8FE37}"/>
              </a:ext>
            </a:extLst>
          </p:cNvPr>
          <p:cNvCxnSpPr/>
          <p:nvPr/>
        </p:nvCxnSpPr>
        <p:spPr>
          <a:xfrm>
            <a:off x="1443818" y="3428999"/>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EC36913-723D-3192-0233-6B0C280CAC45}"/>
              </a:ext>
            </a:extLst>
          </p:cNvPr>
          <p:cNvCxnSpPr>
            <a:cxnSpLocks/>
          </p:cNvCxnSpPr>
          <p:nvPr/>
        </p:nvCxnSpPr>
        <p:spPr>
          <a:xfrm>
            <a:off x="3422465" y="3439801"/>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738A7C0-28B9-6A9E-2DD0-21DF0B9A3887}"/>
              </a:ext>
            </a:extLst>
          </p:cNvPr>
          <p:cNvCxnSpPr/>
          <p:nvPr/>
        </p:nvCxnSpPr>
        <p:spPr>
          <a:xfrm>
            <a:off x="5419020" y="3428998"/>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32F86C6C-AF98-B834-33CF-ED0BC758A5AE}"/>
              </a:ext>
            </a:extLst>
          </p:cNvPr>
          <p:cNvCxnSpPr/>
          <p:nvPr/>
        </p:nvCxnSpPr>
        <p:spPr>
          <a:xfrm>
            <a:off x="7418209" y="3412500"/>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7494148-D866-C2B1-5404-24860F002890}"/>
              </a:ext>
            </a:extLst>
          </p:cNvPr>
          <p:cNvCxnSpPr/>
          <p:nvPr/>
        </p:nvCxnSpPr>
        <p:spPr>
          <a:xfrm>
            <a:off x="11070756" y="3428998"/>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6127C43D-39D5-62ED-7750-69EF907DEF48}"/>
              </a:ext>
            </a:extLst>
          </p:cNvPr>
          <p:cNvSpPr/>
          <p:nvPr/>
        </p:nvSpPr>
        <p:spPr>
          <a:xfrm>
            <a:off x="287383" y="3756566"/>
            <a:ext cx="2090737"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Apertura primera consulta pública</a:t>
            </a:r>
          </a:p>
          <a:p>
            <a:pPr algn="ctr"/>
            <a:r>
              <a:rPr lang="es-MX" dirty="0">
                <a:solidFill>
                  <a:srgbClr val="2F3780"/>
                </a:solidFill>
              </a:rPr>
              <a:t>Formulario abierto</a:t>
            </a:r>
            <a:endParaRPr lang="es-CO" dirty="0">
              <a:solidFill>
                <a:srgbClr val="2F3780"/>
              </a:solidFill>
            </a:endParaRPr>
          </a:p>
        </p:txBody>
      </p:sp>
      <p:sp>
        <p:nvSpPr>
          <p:cNvPr id="18" name="Rectángulo 17">
            <a:extLst>
              <a:ext uri="{FF2B5EF4-FFF2-40B4-BE49-F238E27FC236}">
                <a16:creationId xmlns:a16="http://schemas.microsoft.com/office/drawing/2014/main" id="{335D5D95-09D8-54CE-5FEB-F9BCF2667D9E}"/>
              </a:ext>
            </a:extLst>
          </p:cNvPr>
          <p:cNvSpPr/>
          <p:nvPr/>
        </p:nvSpPr>
        <p:spPr>
          <a:xfrm>
            <a:off x="2488164" y="3756566"/>
            <a:ext cx="1868603"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Análisis y consolidación de información</a:t>
            </a:r>
            <a:endParaRPr lang="es-CO" dirty="0">
              <a:solidFill>
                <a:srgbClr val="2F3780"/>
              </a:solidFill>
            </a:endParaRPr>
          </a:p>
        </p:txBody>
      </p:sp>
      <p:sp>
        <p:nvSpPr>
          <p:cNvPr id="20" name="Rectángulo 19">
            <a:extLst>
              <a:ext uri="{FF2B5EF4-FFF2-40B4-BE49-F238E27FC236}">
                <a16:creationId xmlns:a16="http://schemas.microsoft.com/office/drawing/2014/main" id="{F0F90F4F-B2DE-5443-C9D1-86B3C268135A}"/>
              </a:ext>
            </a:extLst>
          </p:cNvPr>
          <p:cNvSpPr/>
          <p:nvPr/>
        </p:nvSpPr>
        <p:spPr>
          <a:xfrm>
            <a:off x="4484719" y="3770215"/>
            <a:ext cx="1868603"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Proyección del documento </a:t>
            </a:r>
            <a:endParaRPr lang="es-CO" dirty="0">
              <a:solidFill>
                <a:srgbClr val="2F3780"/>
              </a:solidFill>
            </a:endParaRPr>
          </a:p>
        </p:txBody>
      </p:sp>
      <p:sp>
        <p:nvSpPr>
          <p:cNvPr id="21" name="Rectángulo 20">
            <a:extLst>
              <a:ext uri="{FF2B5EF4-FFF2-40B4-BE49-F238E27FC236}">
                <a16:creationId xmlns:a16="http://schemas.microsoft.com/office/drawing/2014/main" id="{339E97F5-1EDF-9B0F-F0AB-50BBDAFAFD17}"/>
              </a:ext>
            </a:extLst>
          </p:cNvPr>
          <p:cNvSpPr/>
          <p:nvPr/>
        </p:nvSpPr>
        <p:spPr>
          <a:xfrm>
            <a:off x="6483908" y="3770215"/>
            <a:ext cx="1868603"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Segunda consulta pública – Nodos regionales</a:t>
            </a:r>
            <a:endParaRPr lang="es-CO" dirty="0">
              <a:solidFill>
                <a:srgbClr val="2F3780"/>
              </a:solidFill>
            </a:endParaRPr>
          </a:p>
        </p:txBody>
      </p:sp>
      <p:sp>
        <p:nvSpPr>
          <p:cNvPr id="22" name="Rectángulo 21">
            <a:extLst>
              <a:ext uri="{FF2B5EF4-FFF2-40B4-BE49-F238E27FC236}">
                <a16:creationId xmlns:a16="http://schemas.microsoft.com/office/drawing/2014/main" id="{B70A33B8-9FB9-0957-363F-7249F1CC1CBB}"/>
              </a:ext>
            </a:extLst>
          </p:cNvPr>
          <p:cNvSpPr/>
          <p:nvPr/>
        </p:nvSpPr>
        <p:spPr>
          <a:xfrm>
            <a:off x="10122236" y="3770215"/>
            <a:ext cx="1868603"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Radicación en el Congreso</a:t>
            </a:r>
            <a:endParaRPr lang="es-CO" dirty="0">
              <a:solidFill>
                <a:srgbClr val="2F3780"/>
              </a:solidFill>
            </a:endParaRPr>
          </a:p>
        </p:txBody>
      </p:sp>
      <p:sp>
        <p:nvSpPr>
          <p:cNvPr id="25" name="Rectángulo 24">
            <a:extLst>
              <a:ext uri="{FF2B5EF4-FFF2-40B4-BE49-F238E27FC236}">
                <a16:creationId xmlns:a16="http://schemas.microsoft.com/office/drawing/2014/main" id="{DC64AB93-4F26-D423-0F1D-1C4ED6E731DD}"/>
              </a:ext>
            </a:extLst>
          </p:cNvPr>
          <p:cNvSpPr/>
          <p:nvPr/>
        </p:nvSpPr>
        <p:spPr>
          <a:xfrm>
            <a:off x="1933433" y="894568"/>
            <a:ext cx="8325134" cy="99054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2F3780"/>
                </a:solidFill>
                <a:latin typeface="Montserrat" charset="0"/>
                <a:ea typeface="Montserrat" charset="0"/>
                <a:cs typeface="Montserrat" charset="0"/>
              </a:rPr>
              <a:t>METODOLOGIA</a:t>
            </a:r>
          </a:p>
        </p:txBody>
      </p:sp>
      <p:cxnSp>
        <p:nvCxnSpPr>
          <p:cNvPr id="27" name="Conector recto 26">
            <a:extLst>
              <a:ext uri="{FF2B5EF4-FFF2-40B4-BE49-F238E27FC236}">
                <a16:creationId xmlns:a16="http://schemas.microsoft.com/office/drawing/2014/main" id="{202D8DA8-C993-A5E9-B35B-4AC33493225C}"/>
              </a:ext>
            </a:extLst>
          </p:cNvPr>
          <p:cNvCxnSpPr/>
          <p:nvPr/>
        </p:nvCxnSpPr>
        <p:spPr>
          <a:xfrm flipV="1">
            <a:off x="1443818" y="2920621"/>
            <a:ext cx="0" cy="508377"/>
          </a:xfrm>
          <a:prstGeom prst="line">
            <a:avLst/>
          </a:prstGeom>
          <a:ln w="9525" cap="flat" cmpd="sng" algn="ctr">
            <a:solidFill>
              <a:srgbClr val="2F37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ector recto 27">
            <a:extLst>
              <a:ext uri="{FF2B5EF4-FFF2-40B4-BE49-F238E27FC236}">
                <a16:creationId xmlns:a16="http://schemas.microsoft.com/office/drawing/2014/main" id="{AB2ABD3E-BF39-3556-96F2-B5CEC7E6EB64}"/>
              </a:ext>
            </a:extLst>
          </p:cNvPr>
          <p:cNvCxnSpPr/>
          <p:nvPr/>
        </p:nvCxnSpPr>
        <p:spPr>
          <a:xfrm flipV="1">
            <a:off x="11056538" y="2931424"/>
            <a:ext cx="0" cy="508377"/>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ector recto 29">
            <a:extLst>
              <a:ext uri="{FF2B5EF4-FFF2-40B4-BE49-F238E27FC236}">
                <a16:creationId xmlns:a16="http://schemas.microsoft.com/office/drawing/2014/main" id="{2D70F96C-C6B9-E18B-17DB-6DAB4BFA4EA8}"/>
              </a:ext>
            </a:extLst>
          </p:cNvPr>
          <p:cNvCxnSpPr/>
          <p:nvPr/>
        </p:nvCxnSpPr>
        <p:spPr>
          <a:xfrm>
            <a:off x="1443818" y="2931424"/>
            <a:ext cx="9612720" cy="0"/>
          </a:xfrm>
          <a:prstGeom prst="line">
            <a:avLst/>
          </a:prstGeom>
          <a:ln w="9525" cap="flat" cmpd="sng" algn="ctr">
            <a:solidFill>
              <a:srgbClr val="2F378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Rectángulo 30">
            <a:extLst>
              <a:ext uri="{FF2B5EF4-FFF2-40B4-BE49-F238E27FC236}">
                <a16:creationId xmlns:a16="http://schemas.microsoft.com/office/drawing/2014/main" id="{FE5F7911-CBAD-DE4B-69EB-505579836205}"/>
              </a:ext>
            </a:extLst>
          </p:cNvPr>
          <p:cNvSpPr/>
          <p:nvPr/>
        </p:nvSpPr>
        <p:spPr>
          <a:xfrm>
            <a:off x="4790857" y="2490330"/>
            <a:ext cx="2565780" cy="603883"/>
          </a:xfrm>
          <a:prstGeom prst="rect">
            <a:avLst/>
          </a:prstGeom>
          <a:ln>
            <a:solidFill>
              <a:srgbClr val="2F378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r>
              <a:rPr lang="es-ES" dirty="0">
                <a:solidFill>
                  <a:srgbClr val="2F3780"/>
                </a:solidFill>
              </a:rPr>
              <a:t>Acciones</a:t>
            </a:r>
            <a:endParaRPr lang="es-CO" dirty="0">
              <a:solidFill>
                <a:srgbClr val="2F3780"/>
              </a:solidFill>
            </a:endParaRPr>
          </a:p>
        </p:txBody>
      </p:sp>
      <p:cxnSp>
        <p:nvCxnSpPr>
          <p:cNvPr id="33" name="Conector recto 32">
            <a:extLst>
              <a:ext uri="{FF2B5EF4-FFF2-40B4-BE49-F238E27FC236}">
                <a16:creationId xmlns:a16="http://schemas.microsoft.com/office/drawing/2014/main" id="{2BAEC69F-DBB8-0513-838D-4E6629926532}"/>
              </a:ext>
            </a:extLst>
          </p:cNvPr>
          <p:cNvCxnSpPr/>
          <p:nvPr/>
        </p:nvCxnSpPr>
        <p:spPr>
          <a:xfrm>
            <a:off x="9264887" y="3412499"/>
            <a:ext cx="0" cy="477671"/>
          </a:xfrm>
          <a:prstGeom prst="line">
            <a:avLst/>
          </a:prstGeom>
          <a:ln w="38100">
            <a:solidFill>
              <a:srgbClr val="2F3780"/>
            </a:solidFill>
          </a:ln>
        </p:spPr>
        <p:style>
          <a:lnRef idx="1">
            <a:schemeClr val="accent1"/>
          </a:lnRef>
          <a:fillRef idx="0">
            <a:schemeClr val="accent1"/>
          </a:fillRef>
          <a:effectRef idx="0">
            <a:schemeClr val="accent1"/>
          </a:effectRef>
          <a:fontRef idx="minor">
            <a:schemeClr val="tx1"/>
          </a:fontRef>
        </p:style>
      </p:cxnSp>
      <p:sp>
        <p:nvSpPr>
          <p:cNvPr id="32" name="Rectángulo 31">
            <a:extLst>
              <a:ext uri="{FF2B5EF4-FFF2-40B4-BE49-F238E27FC236}">
                <a16:creationId xmlns:a16="http://schemas.microsoft.com/office/drawing/2014/main" id="{4DA4A972-76F0-775F-2C3B-A767FCC42AB7}"/>
              </a:ext>
            </a:extLst>
          </p:cNvPr>
          <p:cNvSpPr/>
          <p:nvPr/>
        </p:nvSpPr>
        <p:spPr>
          <a:xfrm>
            <a:off x="8459921" y="3770215"/>
            <a:ext cx="1545948"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Correcciones ajustes</a:t>
            </a:r>
            <a:endParaRPr lang="es-CO" dirty="0">
              <a:solidFill>
                <a:srgbClr val="2F3780"/>
              </a:solidFill>
            </a:endParaRPr>
          </a:p>
        </p:txBody>
      </p:sp>
      <p:sp>
        <p:nvSpPr>
          <p:cNvPr id="2" name="Rectángulo 1">
            <a:extLst>
              <a:ext uri="{FF2B5EF4-FFF2-40B4-BE49-F238E27FC236}">
                <a16:creationId xmlns:a16="http://schemas.microsoft.com/office/drawing/2014/main" id="{46092601-72E8-3002-476A-073DCE15DA21}"/>
              </a:ext>
            </a:extLst>
          </p:cNvPr>
          <p:cNvSpPr/>
          <p:nvPr/>
        </p:nvSpPr>
        <p:spPr>
          <a:xfrm>
            <a:off x="287383" y="5101016"/>
            <a:ext cx="2090737"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Ley 073 de 1985 </a:t>
            </a:r>
            <a:endParaRPr lang="es-CO" dirty="0">
              <a:solidFill>
                <a:srgbClr val="2F3780"/>
              </a:solidFill>
            </a:endParaRPr>
          </a:p>
        </p:txBody>
      </p:sp>
      <p:sp>
        <p:nvSpPr>
          <p:cNvPr id="4" name="Rectángulo 3">
            <a:extLst>
              <a:ext uri="{FF2B5EF4-FFF2-40B4-BE49-F238E27FC236}">
                <a16:creationId xmlns:a16="http://schemas.microsoft.com/office/drawing/2014/main" id="{A111003C-2125-042C-AF87-CC5E23D9AE11}"/>
              </a:ext>
            </a:extLst>
          </p:cNvPr>
          <p:cNvSpPr/>
          <p:nvPr/>
        </p:nvSpPr>
        <p:spPr>
          <a:xfrm>
            <a:off x="10122236" y="5101016"/>
            <a:ext cx="1868603" cy="924621"/>
          </a:xfrm>
          <a:prstGeom prst="rect">
            <a:avLst/>
          </a:prstGeom>
          <a:ln>
            <a:solidFill>
              <a:srgbClr val="2F378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MX" dirty="0">
                <a:solidFill>
                  <a:srgbClr val="2F3780"/>
                </a:solidFill>
              </a:rPr>
              <a:t>Ley 576 del 2000</a:t>
            </a:r>
            <a:endParaRPr lang="es-CO" dirty="0">
              <a:solidFill>
                <a:srgbClr val="2F3780"/>
              </a:solidFill>
            </a:endParaRPr>
          </a:p>
        </p:txBody>
      </p:sp>
      <p:cxnSp>
        <p:nvCxnSpPr>
          <p:cNvPr id="5" name="Conector recto de flecha 4">
            <a:extLst>
              <a:ext uri="{FF2B5EF4-FFF2-40B4-BE49-F238E27FC236}">
                <a16:creationId xmlns:a16="http://schemas.microsoft.com/office/drawing/2014/main" id="{5ACFD02B-E0BD-BC88-7D40-297C920DDCE2}"/>
              </a:ext>
            </a:extLst>
          </p:cNvPr>
          <p:cNvCxnSpPr>
            <a:cxnSpLocks/>
          </p:cNvCxnSpPr>
          <p:nvPr/>
        </p:nvCxnSpPr>
        <p:spPr>
          <a:xfrm flipV="1">
            <a:off x="2378120" y="5554579"/>
            <a:ext cx="7744116" cy="8746"/>
          </a:xfrm>
          <a:prstGeom prst="straightConnector1">
            <a:avLst/>
          </a:prstGeom>
          <a:ln w="38100">
            <a:solidFill>
              <a:srgbClr val="2F378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891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292C-7563-6684-758E-5A8458E70F0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6EA5A53-4720-5AE9-D07E-A5024412A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F086FAC0-5219-A3B0-F807-1D31416B2472}"/>
              </a:ext>
            </a:extLst>
          </p:cNvPr>
          <p:cNvSpPr/>
          <p:nvPr/>
        </p:nvSpPr>
        <p:spPr>
          <a:xfrm>
            <a:off x="1909477" y="2783610"/>
            <a:ext cx="8200725" cy="129077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Rectángulo 7">
            <a:extLst>
              <a:ext uri="{FF2B5EF4-FFF2-40B4-BE49-F238E27FC236}">
                <a16:creationId xmlns:a16="http://schemas.microsoft.com/office/drawing/2014/main" id="{EB290883-6051-1935-D26B-7A29CE37CD1F}"/>
              </a:ext>
            </a:extLst>
          </p:cNvPr>
          <p:cNvSpPr/>
          <p:nvPr/>
        </p:nvSpPr>
        <p:spPr>
          <a:xfrm>
            <a:off x="1338943" y="2828835"/>
            <a:ext cx="9341794" cy="1200329"/>
          </a:xfrm>
          <a:prstGeom prst="rect">
            <a:avLst/>
          </a:prstGeom>
          <a:no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s-MX" sz="3600" b="1" dirty="0">
                <a:solidFill>
                  <a:srgbClr val="2F3780"/>
                </a:solidFill>
                <a:latin typeface="Montserrat" charset="0"/>
                <a:ea typeface="Montserrat" charset="0"/>
                <a:cs typeface="Montserrat" charset="0"/>
              </a:rPr>
              <a:t>Actualización Ley 073 de 1985 y adelanto Ley 576 del 2000</a:t>
            </a:r>
          </a:p>
        </p:txBody>
      </p:sp>
    </p:spTree>
    <p:extLst>
      <p:ext uri="{BB962C8B-B14F-4D97-AF65-F5344CB8AC3E}">
        <p14:creationId xmlns:p14="http://schemas.microsoft.com/office/powerpoint/2010/main" val="3880525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689677A-C490-81B4-1E44-C59F6C2E2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ángulo 14">
            <a:extLst>
              <a:ext uri="{FF2B5EF4-FFF2-40B4-BE49-F238E27FC236}">
                <a16:creationId xmlns:a16="http://schemas.microsoft.com/office/drawing/2014/main" id="{B35E9CC2-1112-D5A5-08FE-36439D53A604}"/>
              </a:ext>
            </a:extLst>
          </p:cNvPr>
          <p:cNvSpPr/>
          <p:nvPr/>
        </p:nvSpPr>
        <p:spPr>
          <a:xfrm>
            <a:off x="1573445" y="2378982"/>
            <a:ext cx="9290172" cy="210003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Rectángulo 4"/>
          <p:cNvSpPr/>
          <p:nvPr/>
        </p:nvSpPr>
        <p:spPr>
          <a:xfrm>
            <a:off x="1305220" y="2644169"/>
            <a:ext cx="9826621" cy="1569660"/>
          </a:xfrm>
          <a:prstGeom prst="rect">
            <a:avLst/>
          </a:prstGeom>
          <a:no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s-MX" sz="3200" b="1" dirty="0">
                <a:solidFill>
                  <a:srgbClr val="2F3780"/>
                </a:solidFill>
                <a:latin typeface="Montserrat" charset="0"/>
                <a:ea typeface="Montserrat" charset="0"/>
                <a:cs typeface="Montserrat" charset="0"/>
              </a:rPr>
              <a:t>CONSULTA PÚBLICA:</a:t>
            </a:r>
          </a:p>
          <a:p>
            <a:pPr algn="ctr">
              <a:defRPr/>
            </a:pPr>
            <a:r>
              <a:rPr lang="es-MX" sz="3200" b="1" dirty="0">
                <a:solidFill>
                  <a:srgbClr val="2F3780"/>
                </a:solidFill>
                <a:latin typeface="Montserrat" charset="0"/>
                <a:ea typeface="Montserrat" charset="0"/>
                <a:cs typeface="Montserrat" charset="0"/>
              </a:rPr>
              <a:t>Actualización normas del ejercicio profesional </a:t>
            </a:r>
          </a:p>
        </p:txBody>
      </p:sp>
    </p:spTree>
    <p:extLst>
      <p:ext uri="{BB962C8B-B14F-4D97-AF65-F5344CB8AC3E}">
        <p14:creationId xmlns:p14="http://schemas.microsoft.com/office/powerpoint/2010/main" val="22993488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9E5D-461E-F9C0-CF30-B4305F33492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8FFA5075-1889-15EF-3FFA-288722DC8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C7731894-B61E-0E87-39C3-2D95AC492DC2}"/>
              </a:ext>
            </a:extLst>
          </p:cNvPr>
          <p:cNvPicPr>
            <a:picLocks noChangeAspect="1"/>
          </p:cNvPicPr>
          <p:nvPr/>
        </p:nvPicPr>
        <p:blipFill>
          <a:blip r:embed="rId3"/>
          <a:srcRect l="25972" t="13455" r="27083" b="22703"/>
          <a:stretch/>
        </p:blipFill>
        <p:spPr>
          <a:xfrm>
            <a:off x="728506" y="1550491"/>
            <a:ext cx="5723468" cy="4376175"/>
          </a:xfrm>
          <a:prstGeom prst="roundRect">
            <a:avLst>
              <a:gd name="adj" fmla="val 8594"/>
            </a:avLst>
          </a:prstGeom>
          <a:solidFill>
            <a:srgbClr val="FFFFFF">
              <a:shade val="85000"/>
            </a:srgbClr>
          </a:solidFill>
          <a:ln>
            <a:solidFill>
              <a:srgbClr val="2F3780"/>
            </a:solidFill>
          </a:ln>
          <a:effectLst>
            <a:reflection blurRad="12700" stA="38000" endPos="28000" dist="5000" dir="5400000" sy="-100000" algn="bl" rotWithShape="0"/>
          </a:effectLst>
        </p:spPr>
      </p:pic>
      <p:sp>
        <p:nvSpPr>
          <p:cNvPr id="23" name="Estrella: 6 puntas 22">
            <a:extLst>
              <a:ext uri="{FF2B5EF4-FFF2-40B4-BE49-F238E27FC236}">
                <a16:creationId xmlns:a16="http://schemas.microsoft.com/office/drawing/2014/main" id="{FFD2D9AE-7A6E-FE4E-AEAC-D4D936CF3C2C}"/>
              </a:ext>
            </a:extLst>
          </p:cNvPr>
          <p:cNvSpPr/>
          <p:nvPr/>
        </p:nvSpPr>
        <p:spPr>
          <a:xfrm>
            <a:off x="170822" y="1252456"/>
            <a:ext cx="1212999" cy="949547"/>
          </a:xfrm>
          <a:prstGeom prst="star6">
            <a:avLst/>
          </a:prstGeom>
          <a:solidFill>
            <a:srgbClr val="2F37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bg1"/>
                </a:solidFill>
              </a:rPr>
              <a:t>Paso 1</a:t>
            </a:r>
            <a:endParaRPr lang="es-CO" b="1" dirty="0">
              <a:solidFill>
                <a:schemeClr val="bg1"/>
              </a:solidFill>
            </a:endParaRPr>
          </a:p>
        </p:txBody>
      </p:sp>
      <p:sp>
        <p:nvSpPr>
          <p:cNvPr id="2" name="Rectángulo 1">
            <a:extLst>
              <a:ext uri="{FF2B5EF4-FFF2-40B4-BE49-F238E27FC236}">
                <a16:creationId xmlns:a16="http://schemas.microsoft.com/office/drawing/2014/main" id="{02986CCF-F4A6-4843-D02C-CBD0D3BA04E1}"/>
              </a:ext>
            </a:extLst>
          </p:cNvPr>
          <p:cNvSpPr/>
          <p:nvPr/>
        </p:nvSpPr>
        <p:spPr>
          <a:xfrm>
            <a:off x="6777194" y="2764631"/>
            <a:ext cx="4686300" cy="1328737"/>
          </a:xfrm>
          <a:prstGeom prst="rect">
            <a:avLst/>
          </a:prstGeom>
          <a:solidFill>
            <a:srgbClr val="2F378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a:solidFill>
                  <a:schemeClr val="bg1"/>
                </a:solidFill>
              </a:rPr>
              <a:t>Identifique el cuestionario que va a diligencias </a:t>
            </a:r>
            <a:endParaRPr lang="es-CO" sz="3200" b="1" dirty="0">
              <a:solidFill>
                <a:schemeClr val="bg1"/>
              </a:solidFill>
            </a:endParaRPr>
          </a:p>
        </p:txBody>
      </p:sp>
      <p:sp>
        <p:nvSpPr>
          <p:cNvPr id="5" name="Rectángulo 4">
            <a:extLst>
              <a:ext uri="{FF2B5EF4-FFF2-40B4-BE49-F238E27FC236}">
                <a16:creationId xmlns:a16="http://schemas.microsoft.com/office/drawing/2014/main" id="{DB49F245-DC9E-3C93-B5A7-CDFE16F1B66F}"/>
              </a:ext>
            </a:extLst>
          </p:cNvPr>
          <p:cNvSpPr/>
          <p:nvPr/>
        </p:nvSpPr>
        <p:spPr>
          <a:xfrm>
            <a:off x="2994744" y="456437"/>
            <a:ext cx="6202510" cy="9213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PASOS PARA PARTICIPAR</a:t>
            </a:r>
          </a:p>
        </p:txBody>
      </p:sp>
    </p:spTree>
    <p:extLst>
      <p:ext uri="{BB962C8B-B14F-4D97-AF65-F5344CB8AC3E}">
        <p14:creationId xmlns:p14="http://schemas.microsoft.com/office/powerpoint/2010/main" val="3505941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FE500-AEDF-79DF-E950-687C014C9477}"/>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A97296C1-6953-B328-7B32-67201E026C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8632A71D-D5D8-7B42-E2F6-7C4090C58BCA}"/>
              </a:ext>
            </a:extLst>
          </p:cNvPr>
          <p:cNvSpPr/>
          <p:nvPr/>
        </p:nvSpPr>
        <p:spPr>
          <a:xfrm>
            <a:off x="2899210" y="706956"/>
            <a:ext cx="6202510" cy="9213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PASOS PARA PARTICIPAR</a:t>
            </a:r>
          </a:p>
        </p:txBody>
      </p:sp>
      <p:pic>
        <p:nvPicPr>
          <p:cNvPr id="2050" name="Picture 2" descr="Cómo escanear un código QR en una computadora portátil o de escritorio? |  ME-QR">
            <a:extLst>
              <a:ext uri="{FF2B5EF4-FFF2-40B4-BE49-F238E27FC236}">
                <a16:creationId xmlns:a16="http://schemas.microsoft.com/office/drawing/2014/main" id="{48FC38E9-A7C3-26D9-C732-24500C2AE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01" y="2080395"/>
            <a:ext cx="4686300" cy="3609975"/>
          </a:xfrm>
          <a:prstGeom prst="roundRect">
            <a:avLst>
              <a:gd name="adj" fmla="val 8594"/>
            </a:avLst>
          </a:prstGeom>
          <a:solidFill>
            <a:srgbClr val="FFFFFF">
              <a:shade val="85000"/>
            </a:srgbClr>
          </a:solidFill>
          <a:ln>
            <a:solidFill>
              <a:srgbClr val="2F3780"/>
            </a:solidFill>
          </a:ln>
          <a:effectLst>
            <a:reflection blurRad="12700" stA="38000" endPos="28000" dist="5000" dir="5400000" sy="-100000" algn="bl" rotWithShape="0"/>
          </a:effectLst>
        </p:spPr>
      </p:pic>
      <p:sp>
        <p:nvSpPr>
          <p:cNvPr id="4" name="Estrella: 6 puntas 3">
            <a:extLst>
              <a:ext uri="{FF2B5EF4-FFF2-40B4-BE49-F238E27FC236}">
                <a16:creationId xmlns:a16="http://schemas.microsoft.com/office/drawing/2014/main" id="{5912D1BB-59AF-C018-E44B-60A43969062C}"/>
              </a:ext>
            </a:extLst>
          </p:cNvPr>
          <p:cNvSpPr/>
          <p:nvPr/>
        </p:nvSpPr>
        <p:spPr>
          <a:xfrm>
            <a:off x="154801" y="1605621"/>
            <a:ext cx="1212999" cy="949547"/>
          </a:xfrm>
          <a:prstGeom prst="star6">
            <a:avLst/>
          </a:prstGeom>
          <a:solidFill>
            <a:srgbClr val="2F37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bg1"/>
                </a:solidFill>
              </a:rPr>
              <a:t>Paso 2</a:t>
            </a:r>
            <a:endParaRPr lang="es-CO" b="1" dirty="0">
              <a:solidFill>
                <a:schemeClr val="bg1"/>
              </a:solidFill>
            </a:endParaRPr>
          </a:p>
        </p:txBody>
      </p:sp>
      <p:sp>
        <p:nvSpPr>
          <p:cNvPr id="6" name="Rectángulo 5">
            <a:extLst>
              <a:ext uri="{FF2B5EF4-FFF2-40B4-BE49-F238E27FC236}">
                <a16:creationId xmlns:a16="http://schemas.microsoft.com/office/drawing/2014/main" id="{61473BC3-B6F9-1E9C-92CC-C7F5AD8E94DA}"/>
              </a:ext>
            </a:extLst>
          </p:cNvPr>
          <p:cNvSpPr/>
          <p:nvPr/>
        </p:nvSpPr>
        <p:spPr>
          <a:xfrm>
            <a:off x="6208902" y="3128963"/>
            <a:ext cx="4686300" cy="1328737"/>
          </a:xfrm>
          <a:prstGeom prst="rect">
            <a:avLst/>
          </a:prstGeom>
          <a:solidFill>
            <a:srgbClr val="2F378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a:solidFill>
                  <a:schemeClr val="bg1"/>
                </a:solidFill>
              </a:rPr>
              <a:t>Escanee el código QR</a:t>
            </a:r>
            <a:endParaRPr lang="es-CO" sz="3200" b="1" dirty="0">
              <a:solidFill>
                <a:schemeClr val="bg1"/>
              </a:solidFill>
            </a:endParaRPr>
          </a:p>
        </p:txBody>
      </p:sp>
    </p:spTree>
    <p:extLst>
      <p:ext uri="{BB962C8B-B14F-4D97-AF65-F5344CB8AC3E}">
        <p14:creationId xmlns:p14="http://schemas.microsoft.com/office/powerpoint/2010/main" val="3223517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263AF-EA0C-ADC5-D71D-04D31621962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40B3CFB-65C8-DA99-2F39-63615C616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F2FF49FD-B96E-B8E8-CA69-5B5BCFCD550E}"/>
              </a:ext>
            </a:extLst>
          </p:cNvPr>
          <p:cNvPicPr>
            <a:picLocks noChangeAspect="1"/>
          </p:cNvPicPr>
          <p:nvPr/>
        </p:nvPicPr>
        <p:blipFill>
          <a:blip r:embed="rId3"/>
          <a:srcRect l="20858" t="34420" r="22089" b="6247"/>
          <a:stretch/>
        </p:blipFill>
        <p:spPr>
          <a:xfrm>
            <a:off x="5729552" y="2396278"/>
            <a:ext cx="6072572" cy="3550608"/>
          </a:xfrm>
          <a:prstGeom prst="roundRect">
            <a:avLst>
              <a:gd name="adj" fmla="val 8594"/>
            </a:avLst>
          </a:prstGeom>
          <a:solidFill>
            <a:srgbClr val="FFFFFF">
              <a:shade val="85000"/>
            </a:srgbClr>
          </a:solidFill>
          <a:ln>
            <a:solidFill>
              <a:srgbClr val="2F3780"/>
            </a:solidFill>
          </a:ln>
          <a:effectLst>
            <a:reflection blurRad="12700" stA="38000" endPos="28000" dist="5000" dir="5400000" sy="-100000" algn="bl" rotWithShape="0"/>
          </a:effectLst>
        </p:spPr>
      </p:pic>
      <p:sp>
        <p:nvSpPr>
          <p:cNvPr id="23" name="Estrella: 6 puntas 22">
            <a:extLst>
              <a:ext uri="{FF2B5EF4-FFF2-40B4-BE49-F238E27FC236}">
                <a16:creationId xmlns:a16="http://schemas.microsoft.com/office/drawing/2014/main" id="{3326E7A1-4D9B-2043-126A-5BD81E2DCDE2}"/>
              </a:ext>
            </a:extLst>
          </p:cNvPr>
          <p:cNvSpPr/>
          <p:nvPr/>
        </p:nvSpPr>
        <p:spPr>
          <a:xfrm>
            <a:off x="5123052" y="1834222"/>
            <a:ext cx="1212999" cy="949547"/>
          </a:xfrm>
          <a:prstGeom prst="star6">
            <a:avLst/>
          </a:prstGeom>
          <a:solidFill>
            <a:srgbClr val="2F37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bg1"/>
                </a:solidFill>
              </a:rPr>
              <a:t>Paso 3</a:t>
            </a:r>
            <a:endParaRPr lang="es-CO" b="1" dirty="0">
              <a:solidFill>
                <a:schemeClr val="bg1"/>
              </a:solidFill>
            </a:endParaRPr>
          </a:p>
        </p:txBody>
      </p:sp>
      <p:sp>
        <p:nvSpPr>
          <p:cNvPr id="2" name="Rectángulo 1">
            <a:extLst>
              <a:ext uri="{FF2B5EF4-FFF2-40B4-BE49-F238E27FC236}">
                <a16:creationId xmlns:a16="http://schemas.microsoft.com/office/drawing/2014/main" id="{4AD24A1C-4939-E646-D2A6-B0F0BA4E5FEC}"/>
              </a:ext>
            </a:extLst>
          </p:cNvPr>
          <p:cNvSpPr/>
          <p:nvPr/>
        </p:nvSpPr>
        <p:spPr>
          <a:xfrm>
            <a:off x="2994744" y="456437"/>
            <a:ext cx="6202510" cy="9213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PASOS PARA PARTICIPAR</a:t>
            </a:r>
          </a:p>
        </p:txBody>
      </p:sp>
      <p:sp>
        <p:nvSpPr>
          <p:cNvPr id="6" name="Rectángulo 5">
            <a:extLst>
              <a:ext uri="{FF2B5EF4-FFF2-40B4-BE49-F238E27FC236}">
                <a16:creationId xmlns:a16="http://schemas.microsoft.com/office/drawing/2014/main" id="{65C319B2-5C20-E0B9-51A9-372C4B21EC41}"/>
              </a:ext>
            </a:extLst>
          </p:cNvPr>
          <p:cNvSpPr/>
          <p:nvPr/>
        </p:nvSpPr>
        <p:spPr>
          <a:xfrm>
            <a:off x="1032862" y="3679927"/>
            <a:ext cx="3923763" cy="728706"/>
          </a:xfrm>
          <a:prstGeom prst="rect">
            <a:avLst/>
          </a:prstGeom>
          <a:solidFill>
            <a:srgbClr val="2F378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a:solidFill>
                  <a:schemeClr val="bg1"/>
                </a:solidFill>
              </a:rPr>
              <a:t>Diligencie sus datos</a:t>
            </a:r>
            <a:endParaRPr lang="es-CO" sz="3200" b="1" dirty="0">
              <a:solidFill>
                <a:schemeClr val="bg1"/>
              </a:solidFill>
            </a:endParaRPr>
          </a:p>
        </p:txBody>
      </p:sp>
    </p:spTree>
    <p:extLst>
      <p:ext uri="{BB962C8B-B14F-4D97-AF65-F5344CB8AC3E}">
        <p14:creationId xmlns:p14="http://schemas.microsoft.com/office/powerpoint/2010/main" val="1386211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2C758-F2E3-BA8E-14A8-573C4A7D6740}"/>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5F27EDB9-477C-A6B1-38BF-3B08592E0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Imagen 1">
            <a:extLst>
              <a:ext uri="{FF2B5EF4-FFF2-40B4-BE49-F238E27FC236}">
                <a16:creationId xmlns:a16="http://schemas.microsoft.com/office/drawing/2014/main" id="{DA3B419F-0027-8532-1CED-8C01EF02CF05}"/>
              </a:ext>
            </a:extLst>
          </p:cNvPr>
          <p:cNvPicPr>
            <a:picLocks noChangeAspect="1"/>
          </p:cNvPicPr>
          <p:nvPr/>
        </p:nvPicPr>
        <p:blipFill>
          <a:blip r:embed="rId3"/>
          <a:srcRect l="22453" t="30824" r="26673" b="32909"/>
          <a:stretch/>
        </p:blipFill>
        <p:spPr>
          <a:xfrm>
            <a:off x="5557427" y="2456842"/>
            <a:ext cx="6293059" cy="2522290"/>
          </a:xfrm>
          <a:prstGeom prst="roundRect">
            <a:avLst>
              <a:gd name="adj" fmla="val 8594"/>
            </a:avLst>
          </a:prstGeom>
          <a:solidFill>
            <a:srgbClr val="FFFFFF">
              <a:shade val="85000"/>
            </a:srgbClr>
          </a:solidFill>
          <a:ln>
            <a:solidFill>
              <a:srgbClr val="2F3780"/>
            </a:solidFill>
          </a:ln>
          <a:effectLst>
            <a:reflection blurRad="12700" stA="38000" endPos="28000" dist="5000" dir="5400000" sy="-100000" algn="bl" rotWithShape="0"/>
          </a:effectLst>
        </p:spPr>
      </p:pic>
      <p:sp>
        <p:nvSpPr>
          <p:cNvPr id="5" name="Estrella: 6 puntas 4">
            <a:extLst>
              <a:ext uri="{FF2B5EF4-FFF2-40B4-BE49-F238E27FC236}">
                <a16:creationId xmlns:a16="http://schemas.microsoft.com/office/drawing/2014/main" id="{75A25D8F-561A-26A2-A4AF-2FA7CFD44F14}"/>
              </a:ext>
            </a:extLst>
          </p:cNvPr>
          <p:cNvSpPr/>
          <p:nvPr/>
        </p:nvSpPr>
        <p:spPr>
          <a:xfrm>
            <a:off x="5136495" y="1699643"/>
            <a:ext cx="1212999" cy="949547"/>
          </a:xfrm>
          <a:prstGeom prst="star6">
            <a:avLst/>
          </a:prstGeom>
          <a:solidFill>
            <a:srgbClr val="2F37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bg1"/>
                </a:solidFill>
              </a:rPr>
              <a:t>Paso 4</a:t>
            </a:r>
            <a:endParaRPr lang="es-CO" b="1" dirty="0">
              <a:solidFill>
                <a:schemeClr val="bg1"/>
              </a:solidFill>
            </a:endParaRPr>
          </a:p>
        </p:txBody>
      </p:sp>
      <p:sp>
        <p:nvSpPr>
          <p:cNvPr id="6" name="Rectángulo 5">
            <a:extLst>
              <a:ext uri="{FF2B5EF4-FFF2-40B4-BE49-F238E27FC236}">
                <a16:creationId xmlns:a16="http://schemas.microsoft.com/office/drawing/2014/main" id="{7FE33DB0-8730-DE24-ADFD-89FC7E7AD10E}"/>
              </a:ext>
            </a:extLst>
          </p:cNvPr>
          <p:cNvSpPr/>
          <p:nvPr/>
        </p:nvSpPr>
        <p:spPr>
          <a:xfrm>
            <a:off x="435564" y="2610736"/>
            <a:ext cx="4686300" cy="2214501"/>
          </a:xfrm>
          <a:prstGeom prst="rect">
            <a:avLst/>
          </a:prstGeom>
          <a:solidFill>
            <a:srgbClr val="2F378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a:solidFill>
                  <a:schemeClr val="bg1"/>
                </a:solidFill>
              </a:rPr>
              <a:t>Lea la pregunta e indique (si) o (no) en caso que considere que debe ser modificado algún artículo </a:t>
            </a:r>
            <a:endParaRPr lang="es-CO" sz="3200" b="1" dirty="0">
              <a:solidFill>
                <a:schemeClr val="bg1"/>
              </a:solidFill>
            </a:endParaRPr>
          </a:p>
        </p:txBody>
      </p:sp>
      <p:sp>
        <p:nvSpPr>
          <p:cNvPr id="7" name="Rectángulo 6">
            <a:extLst>
              <a:ext uri="{FF2B5EF4-FFF2-40B4-BE49-F238E27FC236}">
                <a16:creationId xmlns:a16="http://schemas.microsoft.com/office/drawing/2014/main" id="{C29FB301-8F57-280C-7DD7-23F7F6519581}"/>
              </a:ext>
            </a:extLst>
          </p:cNvPr>
          <p:cNvSpPr/>
          <p:nvPr/>
        </p:nvSpPr>
        <p:spPr>
          <a:xfrm>
            <a:off x="2994744" y="456437"/>
            <a:ext cx="6202510" cy="9213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PASOS PARA PARTICIPAR</a:t>
            </a:r>
          </a:p>
        </p:txBody>
      </p:sp>
    </p:spTree>
    <p:extLst>
      <p:ext uri="{BB962C8B-B14F-4D97-AF65-F5344CB8AC3E}">
        <p14:creationId xmlns:p14="http://schemas.microsoft.com/office/powerpoint/2010/main" val="2703342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40C2-0258-95C7-F19F-F4F48EBFF9F5}"/>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3BA72E7D-C60C-92AE-E328-BF2B7D4EF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F456276A-DC30-C41D-B38E-A8BA7BF8087D}"/>
              </a:ext>
            </a:extLst>
          </p:cNvPr>
          <p:cNvPicPr>
            <a:picLocks noChangeAspect="1"/>
          </p:cNvPicPr>
          <p:nvPr/>
        </p:nvPicPr>
        <p:blipFill>
          <a:blip r:embed="rId3"/>
          <a:srcRect l="22031" t="72344" r="31094" b="11231"/>
          <a:stretch/>
        </p:blipFill>
        <p:spPr>
          <a:xfrm>
            <a:off x="346942" y="2829744"/>
            <a:ext cx="6258660" cy="1425911"/>
          </a:xfrm>
          <a:prstGeom prst="roundRect">
            <a:avLst>
              <a:gd name="adj" fmla="val 8594"/>
            </a:avLst>
          </a:prstGeom>
          <a:solidFill>
            <a:srgbClr val="FFFFFF">
              <a:shade val="85000"/>
            </a:srgbClr>
          </a:solidFill>
          <a:ln>
            <a:solidFill>
              <a:srgbClr val="2F3780"/>
            </a:solidFill>
          </a:ln>
          <a:effectLst>
            <a:reflection blurRad="12700" stA="38000" endPos="28000" dist="5000" dir="5400000" sy="-100000" algn="bl" rotWithShape="0"/>
          </a:effectLst>
        </p:spPr>
      </p:pic>
      <p:sp>
        <p:nvSpPr>
          <p:cNvPr id="10" name="Estrella: 6 puntas 9">
            <a:extLst>
              <a:ext uri="{FF2B5EF4-FFF2-40B4-BE49-F238E27FC236}">
                <a16:creationId xmlns:a16="http://schemas.microsoft.com/office/drawing/2014/main" id="{1E81D57A-D100-18A7-06F6-915554176929}"/>
              </a:ext>
            </a:extLst>
          </p:cNvPr>
          <p:cNvSpPr/>
          <p:nvPr/>
        </p:nvSpPr>
        <p:spPr>
          <a:xfrm>
            <a:off x="186683" y="2115387"/>
            <a:ext cx="1212999" cy="949547"/>
          </a:xfrm>
          <a:prstGeom prst="star6">
            <a:avLst/>
          </a:prstGeom>
          <a:solidFill>
            <a:srgbClr val="2F37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es-MX" b="1" dirty="0">
                <a:solidFill>
                  <a:schemeClr val="bg1"/>
                </a:solidFill>
              </a:rPr>
              <a:t>Paso 5</a:t>
            </a:r>
            <a:endParaRPr lang="es-CO" b="1" dirty="0">
              <a:solidFill>
                <a:schemeClr val="bg1"/>
              </a:solidFill>
            </a:endParaRPr>
          </a:p>
        </p:txBody>
      </p:sp>
      <p:sp>
        <p:nvSpPr>
          <p:cNvPr id="7" name="Rectángulo 6">
            <a:extLst>
              <a:ext uri="{FF2B5EF4-FFF2-40B4-BE49-F238E27FC236}">
                <a16:creationId xmlns:a16="http://schemas.microsoft.com/office/drawing/2014/main" id="{8AA92CAE-A4BA-A482-7DD2-1889E1024125}"/>
              </a:ext>
            </a:extLst>
          </p:cNvPr>
          <p:cNvSpPr/>
          <p:nvPr/>
        </p:nvSpPr>
        <p:spPr>
          <a:xfrm>
            <a:off x="7055651" y="2987411"/>
            <a:ext cx="4686300" cy="1110576"/>
          </a:xfrm>
          <a:prstGeom prst="rect">
            <a:avLst/>
          </a:prstGeom>
          <a:solidFill>
            <a:srgbClr val="2F378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3200" b="1" dirty="0">
                <a:solidFill>
                  <a:schemeClr val="bg1"/>
                </a:solidFill>
              </a:rPr>
              <a:t>Proponga el cambio que considere </a:t>
            </a:r>
            <a:endParaRPr lang="es-CO" sz="3200" b="1" dirty="0">
              <a:solidFill>
                <a:schemeClr val="bg1"/>
              </a:solidFill>
            </a:endParaRPr>
          </a:p>
        </p:txBody>
      </p:sp>
      <p:sp>
        <p:nvSpPr>
          <p:cNvPr id="8" name="Rectángulo 7">
            <a:extLst>
              <a:ext uri="{FF2B5EF4-FFF2-40B4-BE49-F238E27FC236}">
                <a16:creationId xmlns:a16="http://schemas.microsoft.com/office/drawing/2014/main" id="{04559F19-AFEB-8193-3682-6628E71D7A17}"/>
              </a:ext>
            </a:extLst>
          </p:cNvPr>
          <p:cNvSpPr/>
          <p:nvPr/>
        </p:nvSpPr>
        <p:spPr>
          <a:xfrm>
            <a:off x="2994744" y="456437"/>
            <a:ext cx="6202510" cy="92134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PASOS PARA PARTICIPAR</a:t>
            </a:r>
          </a:p>
        </p:txBody>
      </p:sp>
    </p:spTree>
    <p:extLst>
      <p:ext uri="{BB962C8B-B14F-4D97-AF65-F5344CB8AC3E}">
        <p14:creationId xmlns:p14="http://schemas.microsoft.com/office/powerpoint/2010/main" val="525176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7D8C-E5B4-8D27-FBE8-179F752F077B}"/>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DF4096D0-EF26-0C5E-445D-4C07B99E7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FA58C588-6BD2-E587-5A9D-A39332383F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894" y="1445524"/>
            <a:ext cx="3966949" cy="3966949"/>
          </a:xfrm>
          <a:prstGeom prst="rect">
            <a:avLst/>
          </a:prstGeom>
        </p:spPr>
      </p:pic>
      <p:sp>
        <p:nvSpPr>
          <p:cNvPr id="5" name="Rectángulo 4">
            <a:extLst>
              <a:ext uri="{FF2B5EF4-FFF2-40B4-BE49-F238E27FC236}">
                <a16:creationId xmlns:a16="http://schemas.microsoft.com/office/drawing/2014/main" id="{213CA093-2032-6D94-EC5E-AEFC908597F8}"/>
              </a:ext>
            </a:extLst>
          </p:cNvPr>
          <p:cNvSpPr/>
          <p:nvPr/>
        </p:nvSpPr>
        <p:spPr>
          <a:xfrm>
            <a:off x="7260037" y="5378921"/>
            <a:ext cx="3264661" cy="54591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2F3780"/>
                </a:solidFill>
                <a:latin typeface="Montserrat" charset="0"/>
                <a:ea typeface="Montserrat" charset="0"/>
                <a:cs typeface="Montserrat" charset="0"/>
              </a:rPr>
              <a:t>Ley 576 del 2000</a:t>
            </a:r>
          </a:p>
        </p:txBody>
      </p:sp>
      <p:pic>
        <p:nvPicPr>
          <p:cNvPr id="10" name="Imagen 9">
            <a:extLst>
              <a:ext uri="{FF2B5EF4-FFF2-40B4-BE49-F238E27FC236}">
                <a16:creationId xmlns:a16="http://schemas.microsoft.com/office/drawing/2014/main" id="{E8C97329-6438-F419-2F58-6076EFD98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179" y="1445524"/>
            <a:ext cx="3966950" cy="3966950"/>
          </a:xfrm>
          <a:prstGeom prst="rect">
            <a:avLst/>
          </a:prstGeom>
        </p:spPr>
      </p:pic>
      <p:sp>
        <p:nvSpPr>
          <p:cNvPr id="12" name="Rectángulo 11">
            <a:extLst>
              <a:ext uri="{FF2B5EF4-FFF2-40B4-BE49-F238E27FC236}">
                <a16:creationId xmlns:a16="http://schemas.microsoft.com/office/drawing/2014/main" id="{F6CC244A-7328-BC59-E134-EFC4760DC2FD}"/>
              </a:ext>
            </a:extLst>
          </p:cNvPr>
          <p:cNvSpPr/>
          <p:nvPr/>
        </p:nvSpPr>
        <p:spPr>
          <a:xfrm>
            <a:off x="2328074" y="5359585"/>
            <a:ext cx="3264661" cy="54591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2F3780"/>
                </a:solidFill>
                <a:latin typeface="Montserrat" charset="0"/>
                <a:ea typeface="Montserrat" charset="0"/>
                <a:cs typeface="Montserrat" charset="0"/>
              </a:rPr>
              <a:t>Ley 073 de 1985</a:t>
            </a:r>
          </a:p>
        </p:txBody>
      </p:sp>
    </p:spTree>
    <p:extLst>
      <p:ext uri="{BB962C8B-B14F-4D97-AF65-F5344CB8AC3E}">
        <p14:creationId xmlns:p14="http://schemas.microsoft.com/office/powerpoint/2010/main" val="226985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995CF-C1C1-E1D5-BE43-CAEE47386CF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F8C4FF7E-6868-80BB-A4EC-DE16EBE01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4" y="16749"/>
            <a:ext cx="12192000" cy="6858000"/>
          </a:xfrm>
          <a:prstGeom prst="rect">
            <a:avLst/>
          </a:prstGeom>
        </p:spPr>
      </p:pic>
      <p:pic>
        <p:nvPicPr>
          <p:cNvPr id="5" name="Gráfico 4" descr="Call center con relleno sólido">
            <a:extLst>
              <a:ext uri="{FF2B5EF4-FFF2-40B4-BE49-F238E27FC236}">
                <a16:creationId xmlns:a16="http://schemas.microsoft.com/office/drawing/2014/main" id="{34E11527-324F-857B-5E04-6EDB40B80B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7081" y="1287094"/>
            <a:ext cx="969435" cy="969435"/>
          </a:xfrm>
          <a:prstGeom prst="rect">
            <a:avLst/>
          </a:prstGeom>
        </p:spPr>
      </p:pic>
      <p:sp>
        <p:nvSpPr>
          <p:cNvPr id="4" name="Rectángulo 3">
            <a:extLst>
              <a:ext uri="{FF2B5EF4-FFF2-40B4-BE49-F238E27FC236}">
                <a16:creationId xmlns:a16="http://schemas.microsoft.com/office/drawing/2014/main" id="{DF1D9E9B-11FC-7447-8BC7-1B44B38F47E1}"/>
              </a:ext>
            </a:extLst>
          </p:cNvPr>
          <p:cNvSpPr/>
          <p:nvPr/>
        </p:nvSpPr>
        <p:spPr>
          <a:xfrm>
            <a:off x="640319" y="1362110"/>
            <a:ext cx="10503337" cy="19658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2F3780"/>
                </a:solidFill>
                <a:latin typeface="Montserrat" charset="0"/>
                <a:ea typeface="Montserrat" charset="0"/>
                <a:cs typeface="Montserrat" charset="0"/>
              </a:rPr>
              <a:t>Todos estamos llamados a participar: </a:t>
            </a:r>
          </a:p>
          <a:p>
            <a:pPr algn="ctr"/>
            <a:r>
              <a:rPr lang="es-MX" sz="3600" b="1" i="1" dirty="0">
                <a:solidFill>
                  <a:srgbClr val="2F3780"/>
                </a:solidFill>
                <a:latin typeface="Montserrat" charset="0"/>
                <a:ea typeface="Montserrat" charset="0"/>
                <a:cs typeface="Montserrat" charset="0"/>
              </a:rPr>
              <a:t>“La unidad es la llave del progreso”  </a:t>
            </a:r>
          </a:p>
        </p:txBody>
      </p:sp>
      <p:pic>
        <p:nvPicPr>
          <p:cNvPr id="8" name="Imagen 7">
            <a:extLst>
              <a:ext uri="{FF2B5EF4-FFF2-40B4-BE49-F238E27FC236}">
                <a16:creationId xmlns:a16="http://schemas.microsoft.com/office/drawing/2014/main" id="{596A11BE-8ECB-DFF9-00F3-B0EC1E7F0625}"/>
              </a:ext>
            </a:extLst>
          </p:cNvPr>
          <p:cNvPicPr>
            <a:picLocks noChangeAspect="1"/>
          </p:cNvPicPr>
          <p:nvPr/>
        </p:nvPicPr>
        <p:blipFill rotWithShape="1">
          <a:blip r:embed="rId5">
            <a:extLst>
              <a:ext uri="{28A0092B-C50C-407E-A947-70E740481C1C}">
                <a14:useLocalDpi xmlns:a14="http://schemas.microsoft.com/office/drawing/2010/main" val="0"/>
              </a:ext>
            </a:extLst>
          </a:blip>
          <a:srcRect l="37745" t="25882" r="43137" b="58693"/>
          <a:stretch/>
        </p:blipFill>
        <p:spPr>
          <a:xfrm>
            <a:off x="3417116" y="3848137"/>
            <a:ext cx="4949745" cy="2496025"/>
          </a:xfrm>
          <a:prstGeom prst="rect">
            <a:avLst/>
          </a:prstGeom>
        </p:spPr>
      </p:pic>
    </p:spTree>
    <p:extLst>
      <p:ext uri="{BB962C8B-B14F-4D97-AF65-F5344CB8AC3E}">
        <p14:creationId xmlns:p14="http://schemas.microsoft.com/office/powerpoint/2010/main" val="508280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2772B-3FA2-ECDE-5578-CE79F04D1F1C}"/>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B96471F6-8496-4ED2-7CAA-4144226B3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254"/>
            <a:ext cx="12192000" cy="6858000"/>
          </a:xfrm>
          <a:prstGeom prst="rect">
            <a:avLst/>
          </a:prstGeom>
        </p:spPr>
      </p:pic>
      <p:pic>
        <p:nvPicPr>
          <p:cNvPr id="5" name="Gráfico 4" descr="Call center con relleno sólido">
            <a:extLst>
              <a:ext uri="{FF2B5EF4-FFF2-40B4-BE49-F238E27FC236}">
                <a16:creationId xmlns:a16="http://schemas.microsoft.com/office/drawing/2014/main" id="{691042CA-64C2-7614-1405-6546036FB7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27081" y="1287094"/>
            <a:ext cx="969435" cy="969435"/>
          </a:xfrm>
          <a:prstGeom prst="rect">
            <a:avLst/>
          </a:prstGeom>
        </p:spPr>
      </p:pic>
      <p:pic>
        <p:nvPicPr>
          <p:cNvPr id="1028" name="Picture 4">
            <a:extLst>
              <a:ext uri="{FF2B5EF4-FFF2-40B4-BE49-F238E27FC236}">
                <a16:creationId xmlns:a16="http://schemas.microsoft.com/office/drawing/2014/main" id="{56A15278-EB73-7602-1A7F-A0303074C4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1176" y="3161132"/>
            <a:ext cx="952821" cy="9179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enda - Ares Supplies - Táctico">
            <a:extLst>
              <a:ext uri="{FF2B5EF4-FFF2-40B4-BE49-F238E27FC236}">
                <a16:creationId xmlns:a16="http://schemas.microsoft.com/office/drawing/2014/main" id="{F3870E4B-5BC5-8DFE-9B57-091B6876F6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334" y="2929942"/>
            <a:ext cx="1216103" cy="12161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CA - Territorio Aguacate 2024">
            <a:extLst>
              <a:ext uri="{FF2B5EF4-FFF2-40B4-BE49-F238E27FC236}">
                <a16:creationId xmlns:a16="http://schemas.microsoft.com/office/drawing/2014/main" id="{D6FC238A-4DF4-4629-BC01-7BC8FFAF3A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8804" b="31776"/>
          <a:stretch/>
        </p:blipFill>
        <p:spPr bwMode="auto">
          <a:xfrm>
            <a:off x="7692567" y="3336746"/>
            <a:ext cx="1494837" cy="5892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nisterio de Salud y Protección Social - Wikipedia, la enciclopedia libre">
            <a:extLst>
              <a:ext uri="{FF2B5EF4-FFF2-40B4-BE49-F238E27FC236}">
                <a16:creationId xmlns:a16="http://schemas.microsoft.com/office/drawing/2014/main" id="{A8377C24-0B81-BD2E-F5A4-5F7F7A0EECF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8093" y="1967139"/>
            <a:ext cx="858054" cy="9628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inisterio de Ambiente y Desarrollo Sostenible | Bogotá">
            <a:extLst>
              <a:ext uri="{FF2B5EF4-FFF2-40B4-BE49-F238E27FC236}">
                <a16:creationId xmlns:a16="http://schemas.microsoft.com/office/drawing/2014/main" id="{8146FE5E-9DCC-56B0-EADB-C23A2DC147B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896" t="16593" r="9400" b="19512"/>
          <a:stretch/>
        </p:blipFill>
        <p:spPr bwMode="auto">
          <a:xfrm>
            <a:off x="5878468" y="1881806"/>
            <a:ext cx="1474270" cy="11253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onvocatorias">
            <a:extLst>
              <a:ext uri="{FF2B5EF4-FFF2-40B4-BE49-F238E27FC236}">
                <a16:creationId xmlns:a16="http://schemas.microsoft.com/office/drawing/2014/main" id="{02631BE3-D1B2-E874-C08D-B26F7337EC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3284" y="2029296"/>
            <a:ext cx="1647199" cy="92539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de Electrónica | Consejo Profesional de Medicina Veterinaria y Zootecnia  de Colombia – Consejo Profesional de Medicina Veterinaria y Zootecnia de  Colombia">
            <a:extLst>
              <a:ext uri="{FF2B5EF4-FFF2-40B4-BE49-F238E27FC236}">
                <a16:creationId xmlns:a16="http://schemas.microsoft.com/office/drawing/2014/main" id="{96DFA3DC-65DC-4AF4-0E9E-B1F94700B55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01969" y="4011021"/>
            <a:ext cx="2252291" cy="112614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MEVEC Colombia">
            <a:extLst>
              <a:ext uri="{FF2B5EF4-FFF2-40B4-BE49-F238E27FC236}">
                <a16:creationId xmlns:a16="http://schemas.microsoft.com/office/drawing/2014/main" id="{3FA1890D-7619-D8FA-B4FA-E7961048AC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17947" y="4045077"/>
            <a:ext cx="937918" cy="93791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NZOO. Asociación Nacional de Zootecnistas.">
            <a:extLst>
              <a:ext uri="{FF2B5EF4-FFF2-40B4-BE49-F238E27FC236}">
                <a16:creationId xmlns:a16="http://schemas.microsoft.com/office/drawing/2014/main" id="{AFAC0F1B-6192-1783-6723-F847475CB46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40758" y="4061809"/>
            <a:ext cx="1222838" cy="1228297"/>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PROVET – Asociación Nacional de Laboratorios de Productos Veterinarios">
            <a:extLst>
              <a:ext uri="{FF2B5EF4-FFF2-40B4-BE49-F238E27FC236}">
                <a16:creationId xmlns:a16="http://schemas.microsoft.com/office/drawing/2014/main" id="{FCBAC2B6-84D4-F849-82C5-256C49DDF48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61751" y="4579840"/>
            <a:ext cx="1384140" cy="42842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Acicba – Asociación Colombiana e Iberoamericana para la Ciencia del  Bienestar Animal">
            <a:extLst>
              <a:ext uri="{FF2B5EF4-FFF2-40B4-BE49-F238E27FC236}">
                <a16:creationId xmlns:a16="http://schemas.microsoft.com/office/drawing/2014/main" id="{CE79285F-1CA4-D4F0-21DC-111F9D0CD54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58404" y="5512565"/>
            <a:ext cx="1835500" cy="72253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Asociación Colombiana para la Ciencia y Bienestar del Animal de Laboratorio">
            <a:extLst>
              <a:ext uri="{FF2B5EF4-FFF2-40B4-BE49-F238E27FC236}">
                <a16:creationId xmlns:a16="http://schemas.microsoft.com/office/drawing/2014/main" id="{4A2E1B12-8ED7-4310-CE7F-A50099B9986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62269" y="5618445"/>
            <a:ext cx="1783715" cy="53642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Asfamevez | Asociación Colombiana de Facultades de Medicina Veterinaria y  Zootecnia">
            <a:extLst>
              <a:ext uri="{FF2B5EF4-FFF2-40B4-BE49-F238E27FC236}">
                <a16:creationId xmlns:a16="http://schemas.microsoft.com/office/drawing/2014/main" id="{12375155-D944-5BD6-F587-4489806324F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86407" y="4486829"/>
            <a:ext cx="1413835" cy="44434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cademia Colombiana de Ciencias Veterinarias">
            <a:extLst>
              <a:ext uri="{FF2B5EF4-FFF2-40B4-BE49-F238E27FC236}">
                <a16:creationId xmlns:a16="http://schemas.microsoft.com/office/drawing/2014/main" id="{A3FCC228-7C97-2684-C477-3A2346EA8A2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817947" y="5245762"/>
            <a:ext cx="1140492" cy="1140492"/>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FIAVE | Federación Iberoamericana de Asociaciones de Veterinarios de Équidos">
            <a:extLst>
              <a:ext uri="{FF2B5EF4-FFF2-40B4-BE49-F238E27FC236}">
                <a16:creationId xmlns:a16="http://schemas.microsoft.com/office/drawing/2014/main" id="{CE6C30FE-CCBF-F898-E3D2-0E8F126CE7E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025" y="5139684"/>
            <a:ext cx="1835500" cy="124657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Nuestros aliados – Web VVS">
            <a:extLst>
              <a:ext uri="{FF2B5EF4-FFF2-40B4-BE49-F238E27FC236}">
                <a16:creationId xmlns:a16="http://schemas.microsoft.com/office/drawing/2014/main" id="{CCDBE737-D34D-FEF7-1C3E-8281EDF909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0946" y="5212636"/>
            <a:ext cx="1103564" cy="110356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Fedegán | Federación Colombiana de Ganaderos">
            <a:extLst>
              <a:ext uri="{FF2B5EF4-FFF2-40B4-BE49-F238E27FC236}">
                <a16:creationId xmlns:a16="http://schemas.microsoft.com/office/drawing/2014/main" id="{66FF61CD-123F-B03D-0DB6-585810D2AD5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27974" y="4471848"/>
            <a:ext cx="1417583" cy="511147"/>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Fedequinas | Federación Colombiana de Asociaciones Equinas">
            <a:extLst>
              <a:ext uri="{FF2B5EF4-FFF2-40B4-BE49-F238E27FC236}">
                <a16:creationId xmlns:a16="http://schemas.microsoft.com/office/drawing/2014/main" id="{D61C3724-F3F9-92C5-C8C5-4E5229B910B6}"/>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28235" y="4501416"/>
            <a:ext cx="1458595" cy="452013"/>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Centro de Noticias Programa Huevo archivos - FENAVI - Federación Nacional  de Avicultores de Colombia">
            <a:extLst>
              <a:ext uri="{FF2B5EF4-FFF2-40B4-BE49-F238E27FC236}">
                <a16:creationId xmlns:a16="http://schemas.microsoft.com/office/drawing/2014/main" id="{ADF41865-FCD8-7E4C-388B-72E94BF6FE3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24011" y="4264191"/>
            <a:ext cx="839962" cy="683968"/>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QUÉ ES EL REGLAMENTO SENA? | Asesoría Comercial y Operaciones de Entidades  Financieras">
            <a:extLst>
              <a:ext uri="{FF2B5EF4-FFF2-40B4-BE49-F238E27FC236}">
                <a16:creationId xmlns:a16="http://schemas.microsoft.com/office/drawing/2014/main" id="{4CEF1564-605C-DE26-EF69-96997AA4C6B3}"/>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674763" y="5310710"/>
            <a:ext cx="909623" cy="84415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0B91FA0F-BD70-8C40-2CD0-4329133A00FE}"/>
              </a:ext>
            </a:extLst>
          </p:cNvPr>
          <p:cNvSpPr/>
          <p:nvPr/>
        </p:nvSpPr>
        <p:spPr>
          <a:xfrm>
            <a:off x="6796704" y="6395453"/>
            <a:ext cx="976171" cy="3000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descr="Ministerio de Educación Nacional (Colombia) - Wikipedia, la enciclopedia  libre">
            <a:extLst>
              <a:ext uri="{FF2B5EF4-FFF2-40B4-BE49-F238E27FC236}">
                <a16:creationId xmlns:a16="http://schemas.microsoft.com/office/drawing/2014/main" id="{0B28074E-06EA-137A-0E31-4C0B6852B19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737181" y="1989819"/>
            <a:ext cx="1383531" cy="9116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GROSAVIA - Corporación colombiana de investigación agropecuaria">
            <a:extLst>
              <a:ext uri="{FF2B5EF4-FFF2-40B4-BE49-F238E27FC236}">
                <a16:creationId xmlns:a16="http://schemas.microsoft.com/office/drawing/2014/main" id="{B6C0187A-3F1E-8FB6-C826-7FFB1407393E}"/>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t="17672" b="21234"/>
          <a:stretch/>
        </p:blipFill>
        <p:spPr bwMode="auto">
          <a:xfrm>
            <a:off x="9247839" y="3411327"/>
            <a:ext cx="1065287" cy="3404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5FE7DA0A-83FB-B9C9-A2B0-A777B03AFCCA}"/>
              </a:ext>
            </a:extLst>
          </p:cNvPr>
          <p:cNvSpPr/>
          <p:nvPr/>
        </p:nvSpPr>
        <p:spPr>
          <a:xfrm>
            <a:off x="3520772" y="253947"/>
            <a:ext cx="4639422" cy="63295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2F3780"/>
                </a:solidFill>
                <a:latin typeface="Montserrat" charset="0"/>
                <a:ea typeface="Montserrat" charset="0"/>
                <a:cs typeface="Montserrat" charset="0"/>
              </a:rPr>
              <a:t>ACTORES</a:t>
            </a:r>
          </a:p>
        </p:txBody>
      </p:sp>
      <p:pic>
        <p:nvPicPr>
          <p:cNvPr id="2" name="Picture 2" descr="Designación del Nuevo Mando Naval | Armada Nacional">
            <a:extLst>
              <a:ext uri="{FF2B5EF4-FFF2-40B4-BE49-F238E27FC236}">
                <a16:creationId xmlns:a16="http://schemas.microsoft.com/office/drawing/2014/main" id="{0DA3B0CE-79BD-431A-6CA2-05E398783EFB}"/>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2268766" y="3018611"/>
            <a:ext cx="992410" cy="992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uerza Aérea | CONOCIMIENTOS PARA QUE SEAS UN EXPERTO">
            <a:extLst>
              <a:ext uri="{FF2B5EF4-FFF2-40B4-BE49-F238E27FC236}">
                <a16:creationId xmlns:a16="http://schemas.microsoft.com/office/drawing/2014/main" id="{E4F5E334-1950-CB2F-E59B-70074885FA32}"/>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262304" y="3076946"/>
            <a:ext cx="922815" cy="917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ANDI - Eventos">
            <a:extLst>
              <a:ext uri="{FF2B5EF4-FFF2-40B4-BE49-F238E27FC236}">
                <a16:creationId xmlns:a16="http://schemas.microsoft.com/office/drawing/2014/main" id="{2190B849-BD30-F890-78DF-91BA724F700A}"/>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246160" y="3192614"/>
            <a:ext cx="1689120" cy="7601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202FFAA2-CD03-5C11-1998-147843B70ECD}"/>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053713" y="1045153"/>
            <a:ext cx="1486630" cy="1044437"/>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Eventos Amevea – WPSA – amevea">
            <a:extLst>
              <a:ext uri="{FF2B5EF4-FFF2-40B4-BE49-F238E27FC236}">
                <a16:creationId xmlns:a16="http://schemas.microsoft.com/office/drawing/2014/main" id="{36437F0E-E03C-ECD8-B4DA-FE8D99C41610}"/>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717892" y="5263479"/>
            <a:ext cx="931706" cy="103072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Vepa Colombia">
            <a:extLst>
              <a:ext uri="{FF2B5EF4-FFF2-40B4-BE49-F238E27FC236}">
                <a16:creationId xmlns:a16="http://schemas.microsoft.com/office/drawing/2014/main" id="{E0A9BD1A-7F43-FC7D-EFEA-A52DA620C29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871159" y="5192977"/>
            <a:ext cx="1601152" cy="1254446"/>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8C01066A-CE59-00DB-DDDC-49A197658978}"/>
              </a:ext>
            </a:extLst>
          </p:cNvPr>
          <p:cNvPicPr>
            <a:picLocks noChangeAspect="1"/>
          </p:cNvPicPr>
          <p:nvPr/>
        </p:nvPicPr>
        <p:blipFill rotWithShape="1">
          <a:blip r:embed="rId34" cstate="print">
            <a:extLst>
              <a:ext uri="{28A0092B-C50C-407E-A947-70E740481C1C}">
                <a14:useLocalDpi xmlns:a14="http://schemas.microsoft.com/office/drawing/2010/main" val="0"/>
              </a:ext>
            </a:extLst>
          </a:blip>
          <a:srcRect l="37745" t="25882" r="43137" b="58693"/>
          <a:stretch/>
        </p:blipFill>
        <p:spPr>
          <a:xfrm>
            <a:off x="5806898" y="3161132"/>
            <a:ext cx="1718124" cy="866404"/>
          </a:xfrm>
          <a:prstGeom prst="rect">
            <a:avLst/>
          </a:prstGeom>
        </p:spPr>
      </p:pic>
      <p:pic>
        <p:nvPicPr>
          <p:cNvPr id="17" name="Imagen 16">
            <a:extLst>
              <a:ext uri="{FF2B5EF4-FFF2-40B4-BE49-F238E27FC236}">
                <a16:creationId xmlns:a16="http://schemas.microsoft.com/office/drawing/2014/main" id="{087F748E-020A-4CC6-5E10-98E74394632A}"/>
              </a:ext>
            </a:extLst>
          </p:cNvPr>
          <p:cNvPicPr>
            <a:picLocks noChangeAspect="1"/>
          </p:cNvPicPr>
          <p:nvPr/>
        </p:nvPicPr>
        <p:blipFill>
          <a:blip r:embed="rId35"/>
          <a:srcRect l="35709" t="39850" r="35747" b="37506"/>
          <a:stretch/>
        </p:blipFill>
        <p:spPr>
          <a:xfrm>
            <a:off x="10590260" y="3268377"/>
            <a:ext cx="1368179" cy="610206"/>
          </a:xfrm>
          <a:prstGeom prst="rect">
            <a:avLst/>
          </a:prstGeom>
        </p:spPr>
      </p:pic>
    </p:spTree>
    <p:extLst>
      <p:ext uri="{BB962C8B-B14F-4D97-AF65-F5344CB8AC3E}">
        <p14:creationId xmlns:p14="http://schemas.microsoft.com/office/powerpoint/2010/main" val="343428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4470-B59E-DEE0-6F04-3A3B24AC6C8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8B6DD82-7B65-781F-CEB2-A6AF62619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Tabla 1">
            <a:extLst>
              <a:ext uri="{FF2B5EF4-FFF2-40B4-BE49-F238E27FC236}">
                <a16:creationId xmlns:a16="http://schemas.microsoft.com/office/drawing/2014/main" id="{ECF9B85E-E9D1-6B5C-52E0-1BA7A7D49E3B}"/>
              </a:ext>
            </a:extLst>
          </p:cNvPr>
          <p:cNvGraphicFramePr>
            <a:graphicFrameLocks noGrp="1"/>
          </p:cNvGraphicFramePr>
          <p:nvPr>
            <p:extLst>
              <p:ext uri="{D42A27DB-BD31-4B8C-83A1-F6EECF244321}">
                <p14:modId xmlns:p14="http://schemas.microsoft.com/office/powerpoint/2010/main" val="286740467"/>
              </p:ext>
            </p:extLst>
          </p:nvPr>
        </p:nvGraphicFramePr>
        <p:xfrm>
          <a:off x="1039503" y="1757024"/>
          <a:ext cx="10112991" cy="4463254"/>
        </p:xfrm>
        <a:graphic>
          <a:graphicData uri="http://schemas.openxmlformats.org/drawingml/2006/table">
            <a:tbl>
              <a:tblPr firstRow="1" firstCol="1" bandRow="1">
                <a:tableStyleId>{5FD0F851-EC5A-4D38-B0AD-8093EC10F338}</a:tableStyleId>
              </a:tblPr>
              <a:tblGrid>
                <a:gridCol w="2319714">
                  <a:extLst>
                    <a:ext uri="{9D8B030D-6E8A-4147-A177-3AD203B41FA5}">
                      <a16:colId xmlns:a16="http://schemas.microsoft.com/office/drawing/2014/main" val="1941414617"/>
                    </a:ext>
                  </a:extLst>
                </a:gridCol>
                <a:gridCol w="7793277">
                  <a:extLst>
                    <a:ext uri="{9D8B030D-6E8A-4147-A177-3AD203B41FA5}">
                      <a16:colId xmlns:a16="http://schemas.microsoft.com/office/drawing/2014/main" val="487746457"/>
                    </a:ext>
                  </a:extLst>
                </a:gridCol>
              </a:tblGrid>
              <a:tr h="481585">
                <a:tc>
                  <a:txBody>
                    <a:bodyPr/>
                    <a:lstStyle/>
                    <a:p>
                      <a:pPr>
                        <a:lnSpc>
                          <a:spcPct val="107000"/>
                        </a:lnSpc>
                        <a:spcAft>
                          <a:spcPts val="800"/>
                        </a:spcAft>
                      </a:pPr>
                      <a:r>
                        <a:rPr lang="es-CO" sz="1800">
                          <a:solidFill>
                            <a:srgbClr val="2F3780"/>
                          </a:solidFill>
                          <a:effectLst/>
                        </a:rPr>
                        <a:t>NORMATIVA</a:t>
                      </a:r>
                      <a:endParaRPr lang="es-CO" sz="280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s-CO" sz="1800" dirty="0">
                          <a:solidFill>
                            <a:srgbClr val="2F3780"/>
                          </a:solidFill>
                          <a:effectLst/>
                        </a:rPr>
                        <a:t>DESCRIPCIÓN</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6912647"/>
                  </a:ext>
                </a:extLst>
              </a:tr>
              <a:tr h="1047689">
                <a:tc>
                  <a:txBody>
                    <a:bodyPr/>
                    <a:lstStyle/>
                    <a:p>
                      <a:pPr>
                        <a:lnSpc>
                          <a:spcPct val="107000"/>
                        </a:lnSpc>
                        <a:spcAft>
                          <a:spcPts val="800"/>
                        </a:spcAft>
                      </a:pPr>
                      <a:r>
                        <a:rPr lang="es-CO" sz="1800">
                          <a:solidFill>
                            <a:srgbClr val="2F3780"/>
                          </a:solidFill>
                          <a:effectLst/>
                        </a:rPr>
                        <a:t>Ley 73 de 1985</a:t>
                      </a:r>
                      <a:endParaRPr lang="es-CO" sz="280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O" sz="1800" dirty="0">
                          <a:solidFill>
                            <a:srgbClr val="2F3780"/>
                          </a:solidFill>
                          <a:effectLst/>
                        </a:rPr>
                        <a:t>Este proyecto se rige bajo la misionalidad del Consejo Profesional de Medicina Veterinaria y Zootecnia, para el fomento y desarrollo del ejercicio profesional. </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68666602"/>
                  </a:ext>
                </a:extLst>
              </a:tr>
              <a:tr h="985405">
                <a:tc>
                  <a:txBody>
                    <a:bodyPr/>
                    <a:lstStyle/>
                    <a:p>
                      <a:pPr>
                        <a:lnSpc>
                          <a:spcPct val="107000"/>
                        </a:lnSpc>
                        <a:spcAft>
                          <a:spcPts val="800"/>
                        </a:spcAft>
                      </a:pPr>
                      <a:r>
                        <a:rPr lang="es-CO" sz="1800">
                          <a:solidFill>
                            <a:srgbClr val="2F3780"/>
                          </a:solidFill>
                          <a:effectLst/>
                        </a:rPr>
                        <a:t>Ley 576 de 2000</a:t>
                      </a:r>
                      <a:endParaRPr lang="es-CO" sz="280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O" sz="1800" dirty="0">
                          <a:solidFill>
                            <a:srgbClr val="2F3780"/>
                          </a:solidFill>
                          <a:effectLst/>
                        </a:rPr>
                        <a:t>Este proyecto esta alineado con el código de ética profesional</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7912237"/>
                  </a:ext>
                </a:extLst>
              </a:tr>
              <a:tr h="985405">
                <a:tc>
                  <a:txBody>
                    <a:bodyPr/>
                    <a:lstStyle/>
                    <a:p>
                      <a:pPr>
                        <a:lnSpc>
                          <a:spcPct val="107000"/>
                        </a:lnSpc>
                        <a:spcAft>
                          <a:spcPts val="800"/>
                        </a:spcAft>
                      </a:pPr>
                      <a:r>
                        <a:rPr lang="es-CO" sz="1800">
                          <a:solidFill>
                            <a:srgbClr val="2F3780"/>
                          </a:solidFill>
                          <a:effectLst/>
                        </a:rPr>
                        <a:t>Ley 1712 de 2014</a:t>
                      </a:r>
                      <a:endParaRPr lang="es-CO" sz="280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O" sz="1800" dirty="0">
                          <a:solidFill>
                            <a:srgbClr val="2F3780"/>
                          </a:solidFill>
                          <a:effectLst/>
                        </a:rPr>
                        <a:t>Este proyecto estará regido por la ley de transparencia y del derecho a la información pública nacional </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3263335"/>
                  </a:ext>
                </a:extLst>
              </a:tr>
              <a:tr h="481585">
                <a:tc>
                  <a:txBody>
                    <a:bodyPr/>
                    <a:lstStyle/>
                    <a:p>
                      <a:pPr>
                        <a:lnSpc>
                          <a:spcPct val="107000"/>
                        </a:lnSpc>
                        <a:spcAft>
                          <a:spcPts val="800"/>
                        </a:spcAft>
                      </a:pPr>
                      <a:r>
                        <a:rPr lang="es-CO" sz="1800" dirty="0">
                          <a:solidFill>
                            <a:srgbClr val="2F3780"/>
                          </a:solidFill>
                          <a:effectLst/>
                        </a:rPr>
                        <a:t>Ley 749 de 2002</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O" sz="1800" dirty="0">
                          <a:solidFill>
                            <a:srgbClr val="2F3780"/>
                          </a:solidFill>
                          <a:effectLst/>
                        </a:rPr>
                        <a:t>Normas de educación y formación técnica y tecnológica </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353278"/>
                  </a:ext>
                </a:extLst>
              </a:tr>
              <a:tr h="481585">
                <a:tc>
                  <a:txBody>
                    <a:bodyPr/>
                    <a:lstStyle/>
                    <a:p>
                      <a:pPr>
                        <a:lnSpc>
                          <a:spcPct val="107000"/>
                        </a:lnSpc>
                        <a:spcAft>
                          <a:spcPts val="800"/>
                        </a:spcAft>
                      </a:pPr>
                      <a:r>
                        <a:rPr lang="es-CO" sz="1800" dirty="0">
                          <a:solidFill>
                            <a:srgbClr val="2F3780"/>
                          </a:solidFill>
                          <a:effectLst/>
                        </a:rPr>
                        <a:t>Decreto 1081 de 2015</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Aft>
                          <a:spcPts val="800"/>
                        </a:spcAft>
                      </a:pPr>
                      <a:r>
                        <a:rPr lang="es-CO" sz="1800" dirty="0">
                          <a:solidFill>
                            <a:srgbClr val="2F3780"/>
                          </a:solidFill>
                          <a:effectLst/>
                        </a:rPr>
                        <a:t> Transparencia en consulta publica</a:t>
                      </a:r>
                      <a:endParaRPr lang="es-CO" sz="2800" dirty="0">
                        <a:solidFill>
                          <a:srgbClr val="2F378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7601518"/>
                  </a:ext>
                </a:extLst>
              </a:tr>
            </a:tbl>
          </a:graphicData>
        </a:graphic>
      </p:graphicFrame>
      <p:sp>
        <p:nvSpPr>
          <p:cNvPr id="4" name="Rectángulo 3">
            <a:extLst>
              <a:ext uri="{FF2B5EF4-FFF2-40B4-BE49-F238E27FC236}">
                <a16:creationId xmlns:a16="http://schemas.microsoft.com/office/drawing/2014/main" id="{31B30BE1-86D8-356E-F0EB-C3EA7F35CFF9}"/>
              </a:ext>
            </a:extLst>
          </p:cNvPr>
          <p:cNvSpPr/>
          <p:nvPr/>
        </p:nvSpPr>
        <p:spPr>
          <a:xfrm>
            <a:off x="2556236" y="923859"/>
            <a:ext cx="7079527" cy="498442"/>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2F3780"/>
                </a:solidFill>
                <a:latin typeface="Montserrat" charset="0"/>
                <a:ea typeface="Montserrat" charset="0"/>
                <a:cs typeface="Montserrat" charset="0"/>
              </a:rPr>
              <a:t>MARCO LEGAL</a:t>
            </a:r>
          </a:p>
        </p:txBody>
      </p:sp>
    </p:spTree>
    <p:extLst>
      <p:ext uri="{BB962C8B-B14F-4D97-AF65-F5344CB8AC3E}">
        <p14:creationId xmlns:p14="http://schemas.microsoft.com/office/powerpoint/2010/main" val="63548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2CB95-74EB-B9B7-458E-12D964A0A5A2}"/>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4F38483-2D75-57FF-3E8B-3C0A06353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ángulo 14">
            <a:extLst>
              <a:ext uri="{FF2B5EF4-FFF2-40B4-BE49-F238E27FC236}">
                <a16:creationId xmlns:a16="http://schemas.microsoft.com/office/drawing/2014/main" id="{93E70E35-46E3-E22A-A4A8-C1E0D7FAED09}"/>
              </a:ext>
            </a:extLst>
          </p:cNvPr>
          <p:cNvSpPr/>
          <p:nvPr/>
        </p:nvSpPr>
        <p:spPr>
          <a:xfrm>
            <a:off x="1362203" y="2764604"/>
            <a:ext cx="9467594" cy="3457741"/>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defRPr/>
            </a:pPr>
            <a:r>
              <a:rPr lang="es-CO" sz="2400" dirty="0">
                <a:solidFill>
                  <a:srgbClr val="2F3780"/>
                </a:solidFill>
                <a:latin typeface="Montserrat" charset="0"/>
              </a:rPr>
              <a:t>Actualizar las leyes de ejercicio profesional de la medicina veterinaria y zootecnia, de la medicina veterinaria y de la zootecnia, involucrando a las profesionales auxiliares de estas áreas, buscando la adecuación de las funciones de las profesiones a las necesidades actuales en el ámbito técnico y científico, así como en el cumplimiento de los objetivos de desarrollo sostenible, bienestar animal y responsabilidad social.</a:t>
            </a:r>
          </a:p>
        </p:txBody>
      </p:sp>
      <p:sp>
        <p:nvSpPr>
          <p:cNvPr id="4" name="Rectángulo 3">
            <a:extLst>
              <a:ext uri="{FF2B5EF4-FFF2-40B4-BE49-F238E27FC236}">
                <a16:creationId xmlns:a16="http://schemas.microsoft.com/office/drawing/2014/main" id="{CDD94877-6B1B-78AA-64F5-89D8211B422C}"/>
              </a:ext>
            </a:extLst>
          </p:cNvPr>
          <p:cNvSpPr/>
          <p:nvPr/>
        </p:nvSpPr>
        <p:spPr>
          <a:xfrm>
            <a:off x="2099036" y="1439868"/>
            <a:ext cx="7993927" cy="80882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600" b="1" dirty="0">
                <a:solidFill>
                  <a:srgbClr val="2F3780"/>
                </a:solidFill>
                <a:latin typeface="Montserrat" charset="0"/>
                <a:ea typeface="Montserrat" charset="0"/>
                <a:cs typeface="Montserrat" charset="0"/>
              </a:rPr>
              <a:t>OBJETIVO</a:t>
            </a:r>
          </a:p>
        </p:txBody>
      </p:sp>
    </p:spTree>
    <p:extLst>
      <p:ext uri="{BB962C8B-B14F-4D97-AF65-F5344CB8AC3E}">
        <p14:creationId xmlns:p14="http://schemas.microsoft.com/office/powerpoint/2010/main" val="723213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3E55-920F-C765-9D86-64F3D96EFF41}"/>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76897A0C-5242-761C-B201-6500F1AB40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redondeado 1">
            <a:extLst>
              <a:ext uri="{FF2B5EF4-FFF2-40B4-BE49-F238E27FC236}">
                <a16:creationId xmlns:a16="http://schemas.microsoft.com/office/drawing/2014/main" id="{41258816-A584-2F38-9FDC-0252C6DE499E}"/>
              </a:ext>
            </a:extLst>
          </p:cNvPr>
          <p:cNvSpPr/>
          <p:nvPr/>
        </p:nvSpPr>
        <p:spPr>
          <a:xfrm>
            <a:off x="488754" y="1746813"/>
            <a:ext cx="3330840" cy="4554211"/>
          </a:xfrm>
          <a:prstGeom prst="roundRect">
            <a:avLst/>
          </a:prstGeom>
          <a:solidFill>
            <a:srgbClr val="2F3780"/>
          </a:solidFill>
          <a:ln>
            <a:solidFill>
              <a:srgbClr val="5C8586"/>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r>
              <a:rPr lang="es-MX" sz="2000" i="1" dirty="0">
                <a:solidFill>
                  <a:schemeClr val="bg1"/>
                </a:solidFill>
              </a:rPr>
              <a:t>Estructurar una estrategia de agenda pública que fomente la participación de los diferentes actores de las profesiones de las ciencias animales que permita la incorporación de diferentes perspectivas desde el quehacer y las realidades territoriales, enmarcado en la normatividad actual. </a:t>
            </a:r>
            <a:endParaRPr lang="es-CO" sz="2000" i="1" dirty="0">
              <a:solidFill>
                <a:schemeClr val="bg1"/>
              </a:solidFill>
            </a:endParaRPr>
          </a:p>
        </p:txBody>
      </p:sp>
      <p:sp>
        <p:nvSpPr>
          <p:cNvPr id="4" name="Rectángulo redondeado 3">
            <a:extLst>
              <a:ext uri="{FF2B5EF4-FFF2-40B4-BE49-F238E27FC236}">
                <a16:creationId xmlns:a16="http://schemas.microsoft.com/office/drawing/2014/main" id="{268568E0-82C2-12C0-0332-9198A8E805C8}"/>
              </a:ext>
            </a:extLst>
          </p:cNvPr>
          <p:cNvSpPr/>
          <p:nvPr/>
        </p:nvSpPr>
        <p:spPr>
          <a:xfrm>
            <a:off x="4430578" y="1787806"/>
            <a:ext cx="3330841" cy="4513218"/>
          </a:xfrm>
          <a:prstGeom prst="roundRect">
            <a:avLst/>
          </a:prstGeom>
          <a:solidFill>
            <a:schemeClr val="bg1"/>
          </a:solidFill>
          <a:ln>
            <a:solidFill>
              <a:schemeClr val="bg1"/>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r>
              <a:rPr lang="es-MX" sz="2000" b="1" i="1" dirty="0">
                <a:solidFill>
                  <a:srgbClr val="2F3780"/>
                </a:solidFill>
              </a:rPr>
              <a:t>Recopilar y analizar las diferentes propuestas alrededor de la normativa existente y las necesidades de actualización. </a:t>
            </a:r>
            <a:endParaRPr lang="es-CO" sz="2000" b="1" i="1" dirty="0">
              <a:solidFill>
                <a:srgbClr val="2F3780"/>
              </a:solidFill>
            </a:endParaRPr>
          </a:p>
        </p:txBody>
      </p:sp>
      <p:sp>
        <p:nvSpPr>
          <p:cNvPr id="5" name="Rectángulo redondeado 4">
            <a:extLst>
              <a:ext uri="{FF2B5EF4-FFF2-40B4-BE49-F238E27FC236}">
                <a16:creationId xmlns:a16="http://schemas.microsoft.com/office/drawing/2014/main" id="{B92CDD51-CC46-341E-34F6-0FB3A8270A44}"/>
              </a:ext>
            </a:extLst>
          </p:cNvPr>
          <p:cNvSpPr/>
          <p:nvPr/>
        </p:nvSpPr>
        <p:spPr>
          <a:xfrm>
            <a:off x="8522626" y="1746813"/>
            <a:ext cx="3330841" cy="4554210"/>
          </a:xfrm>
          <a:prstGeom prst="roundRect">
            <a:avLst/>
          </a:prstGeom>
          <a:solidFill>
            <a:srgbClr val="2F3780"/>
          </a:solidFill>
          <a:ln>
            <a:solidFill>
              <a:srgbClr val="5C8586"/>
            </a:solidFill>
          </a:ln>
          <a:effectLst>
            <a:outerShdw blurRad="50800" dist="38100" dir="2700000" algn="t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r>
              <a:rPr lang="es-MX" sz="2000" i="1" dirty="0">
                <a:solidFill>
                  <a:schemeClr val="bg1"/>
                </a:solidFill>
              </a:rPr>
              <a:t>Construir una normativa de ejercicio profesional que responda a las necesidades actuales y a una ética </a:t>
            </a:r>
            <a:r>
              <a:rPr lang="es-MX" sz="2000" i="1" dirty="0" err="1">
                <a:solidFill>
                  <a:schemeClr val="bg1"/>
                </a:solidFill>
              </a:rPr>
              <a:t>interespecie</a:t>
            </a:r>
            <a:r>
              <a:rPr lang="es-MX" sz="2000" i="1" dirty="0">
                <a:solidFill>
                  <a:schemeClr val="bg1"/>
                </a:solidFill>
              </a:rPr>
              <a:t>. </a:t>
            </a:r>
            <a:endParaRPr lang="es-CO" sz="2000" i="1" dirty="0">
              <a:solidFill>
                <a:schemeClr val="bg1"/>
              </a:solidFill>
            </a:endParaRPr>
          </a:p>
        </p:txBody>
      </p:sp>
      <p:sp>
        <p:nvSpPr>
          <p:cNvPr id="7" name="Rectángulo 6">
            <a:extLst>
              <a:ext uri="{FF2B5EF4-FFF2-40B4-BE49-F238E27FC236}">
                <a16:creationId xmlns:a16="http://schemas.microsoft.com/office/drawing/2014/main" id="{EEF4E5A7-89CC-7D0D-1F72-7D001F2C7EE4}"/>
              </a:ext>
            </a:extLst>
          </p:cNvPr>
          <p:cNvSpPr/>
          <p:nvPr/>
        </p:nvSpPr>
        <p:spPr>
          <a:xfrm>
            <a:off x="715249" y="958624"/>
            <a:ext cx="2616591" cy="510639"/>
          </a:xfrm>
          <a:prstGeom prst="rect">
            <a:avLst/>
          </a:prstGeom>
          <a:solidFill>
            <a:srgbClr val="2F3780"/>
          </a:solidFill>
          <a:ln>
            <a:noFill/>
          </a:ln>
          <a:effectLst>
            <a:outerShdw blurRad="50800" dist="38100" dir="2700000" algn="tl" rotWithShape="0">
              <a:prstClr val="black">
                <a:alpha val="43189"/>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Objetivo específico 1</a:t>
            </a:r>
          </a:p>
        </p:txBody>
      </p:sp>
      <p:sp>
        <p:nvSpPr>
          <p:cNvPr id="13" name="Rectángulo 12">
            <a:extLst>
              <a:ext uri="{FF2B5EF4-FFF2-40B4-BE49-F238E27FC236}">
                <a16:creationId xmlns:a16="http://schemas.microsoft.com/office/drawing/2014/main" id="{C063812F-D73A-1B3B-47BE-C3A8015AFD6A}"/>
              </a:ext>
            </a:extLst>
          </p:cNvPr>
          <p:cNvSpPr/>
          <p:nvPr/>
        </p:nvSpPr>
        <p:spPr>
          <a:xfrm>
            <a:off x="8801374" y="958624"/>
            <a:ext cx="2616591" cy="510639"/>
          </a:xfrm>
          <a:prstGeom prst="rect">
            <a:avLst/>
          </a:prstGeom>
          <a:solidFill>
            <a:srgbClr val="2F378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Objetivo específico 3</a:t>
            </a:r>
          </a:p>
        </p:txBody>
      </p:sp>
      <p:sp>
        <p:nvSpPr>
          <p:cNvPr id="15" name="Rectángulo 14">
            <a:extLst>
              <a:ext uri="{FF2B5EF4-FFF2-40B4-BE49-F238E27FC236}">
                <a16:creationId xmlns:a16="http://schemas.microsoft.com/office/drawing/2014/main" id="{EC1CFDB5-F1EA-DCBD-337F-B1C8D6FECB08}"/>
              </a:ext>
            </a:extLst>
          </p:cNvPr>
          <p:cNvSpPr/>
          <p:nvPr/>
        </p:nvSpPr>
        <p:spPr>
          <a:xfrm>
            <a:off x="4885674" y="887528"/>
            <a:ext cx="2616591" cy="510639"/>
          </a:xfrm>
          <a:prstGeom prst="rect">
            <a:avLst/>
          </a:prstGeom>
          <a:solidFill>
            <a:srgbClr val="FFFF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b="1" dirty="0">
                <a:solidFill>
                  <a:srgbClr val="2F3780"/>
                </a:solidFill>
              </a:rPr>
              <a:t>Objetivo específico 2</a:t>
            </a:r>
          </a:p>
        </p:txBody>
      </p:sp>
    </p:spTree>
    <p:extLst>
      <p:ext uri="{BB962C8B-B14F-4D97-AF65-F5344CB8AC3E}">
        <p14:creationId xmlns:p14="http://schemas.microsoft.com/office/powerpoint/2010/main" val="1326670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B9D3-6C93-08A3-4CF5-3BDA805CF508}"/>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C48AC22D-B8CB-6E4D-4168-E459491F5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ángulo 14">
            <a:extLst>
              <a:ext uri="{FF2B5EF4-FFF2-40B4-BE49-F238E27FC236}">
                <a16:creationId xmlns:a16="http://schemas.microsoft.com/office/drawing/2014/main" id="{0B0366BC-6A3D-7BD3-080D-391B1B1AF442}"/>
              </a:ext>
            </a:extLst>
          </p:cNvPr>
          <p:cNvSpPr/>
          <p:nvPr/>
        </p:nvSpPr>
        <p:spPr>
          <a:xfrm>
            <a:off x="1632754" y="2762972"/>
            <a:ext cx="9290172" cy="309377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O" sz="2800" dirty="0">
                <a:solidFill>
                  <a:srgbClr val="2F3780"/>
                </a:solidFill>
                <a:effectLst/>
                <a:latin typeface="Montserrat" panose="00000500000000000000" pitchFamily="2" charset="0"/>
                <a:ea typeface="Microsoft YaHei UI" panose="020B0503020204020204" pitchFamily="34" charset="-122"/>
                <a:cs typeface="Times New Roman" panose="02020603050405020304" pitchFamily="18" charset="0"/>
              </a:rPr>
              <a:t>Profesionales y profesiones auxiliares de las ciencias animales, así como, establecimientos prestadores de servicios medico veterinarios. </a:t>
            </a:r>
            <a:endParaRPr lang="es-CO" sz="4400" i="1" dirty="0">
              <a:solidFill>
                <a:srgbClr val="2F3780"/>
              </a:solidFill>
              <a:latin typeface="Montserrat" charset="0"/>
            </a:endParaRPr>
          </a:p>
          <a:p>
            <a:pPr algn="ctr"/>
            <a:endParaRPr lang="es-CO" sz="1600" dirty="0">
              <a:solidFill>
                <a:srgbClr val="2F3780"/>
              </a:solidFill>
            </a:endParaRPr>
          </a:p>
        </p:txBody>
      </p:sp>
      <p:sp>
        <p:nvSpPr>
          <p:cNvPr id="2" name="Rectángulo 1">
            <a:extLst>
              <a:ext uri="{FF2B5EF4-FFF2-40B4-BE49-F238E27FC236}">
                <a16:creationId xmlns:a16="http://schemas.microsoft.com/office/drawing/2014/main" id="{BA833B9A-B844-73F5-37D0-25819A30A024}"/>
              </a:ext>
            </a:extLst>
          </p:cNvPr>
          <p:cNvSpPr/>
          <p:nvPr/>
        </p:nvSpPr>
        <p:spPr>
          <a:xfrm>
            <a:off x="2314743" y="1598217"/>
            <a:ext cx="7926194" cy="67800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2F3780"/>
                </a:solidFill>
                <a:latin typeface="Montserrat" charset="0"/>
                <a:ea typeface="Montserrat" charset="0"/>
                <a:cs typeface="Montserrat" charset="0"/>
              </a:rPr>
              <a:t>ALCANCE</a:t>
            </a:r>
          </a:p>
        </p:txBody>
      </p:sp>
    </p:spTree>
    <p:extLst>
      <p:ext uri="{BB962C8B-B14F-4D97-AF65-F5344CB8AC3E}">
        <p14:creationId xmlns:p14="http://schemas.microsoft.com/office/powerpoint/2010/main" val="3098302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79C8-0B56-3184-F1C6-32822AE76EE9}"/>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E0759802-00ED-DBF0-91DA-A9C3C9D70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Gráfico 1">
            <a:extLst>
              <a:ext uri="{FF2B5EF4-FFF2-40B4-BE49-F238E27FC236}">
                <a16:creationId xmlns:a16="http://schemas.microsoft.com/office/drawing/2014/main" id="{3EC48562-74A7-1961-F8F1-E9AE2CF4A9A7}"/>
              </a:ext>
            </a:extLst>
          </p:cNvPr>
          <p:cNvGraphicFramePr>
            <a:graphicFrameLocks/>
          </p:cNvGraphicFramePr>
          <p:nvPr>
            <p:extLst>
              <p:ext uri="{D42A27DB-BD31-4B8C-83A1-F6EECF244321}">
                <p14:modId xmlns:p14="http://schemas.microsoft.com/office/powerpoint/2010/main" val="3058536224"/>
              </p:ext>
            </p:extLst>
          </p:nvPr>
        </p:nvGraphicFramePr>
        <p:xfrm>
          <a:off x="349872" y="1270747"/>
          <a:ext cx="11492255" cy="43165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2267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4992</TotalTime>
  <Words>931</Words>
  <Application>Microsoft Office PowerPoint</Application>
  <PresentationFormat>Panorámica</PresentationFormat>
  <Paragraphs>170</Paragraphs>
  <Slides>37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Calibri Light</vt:lpstr>
      <vt:lpstr>Montserrat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Jaime</dc:creator>
  <cp:lastModifiedBy>Josue Hernandez</cp:lastModifiedBy>
  <cp:revision>233</cp:revision>
  <dcterms:created xsi:type="dcterms:W3CDTF">2023-02-28T15:47:35Z</dcterms:created>
  <dcterms:modified xsi:type="dcterms:W3CDTF">2025-05-26T19:15:38Z</dcterms:modified>
</cp:coreProperties>
</file>